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23" r:id="rId1"/>
  </p:sldMasterIdLst>
  <p:notesMasterIdLst>
    <p:notesMasterId r:id="rId29"/>
  </p:notesMasterIdLst>
  <p:sldIdLst>
    <p:sldId id="434" r:id="rId2"/>
    <p:sldId id="436" r:id="rId3"/>
    <p:sldId id="437" r:id="rId4"/>
    <p:sldId id="439" r:id="rId5"/>
    <p:sldId id="440" r:id="rId6"/>
    <p:sldId id="441" r:id="rId7"/>
    <p:sldId id="442" r:id="rId8"/>
    <p:sldId id="443" r:id="rId9"/>
    <p:sldId id="444" r:id="rId10"/>
    <p:sldId id="445" r:id="rId11"/>
    <p:sldId id="446" r:id="rId12"/>
    <p:sldId id="447" r:id="rId13"/>
    <p:sldId id="448" r:id="rId14"/>
    <p:sldId id="449" r:id="rId15"/>
    <p:sldId id="450" r:id="rId16"/>
    <p:sldId id="451" r:id="rId17"/>
    <p:sldId id="452" r:id="rId18"/>
    <p:sldId id="453" r:id="rId19"/>
    <p:sldId id="454" r:id="rId20"/>
    <p:sldId id="455" r:id="rId21"/>
    <p:sldId id="456" r:id="rId22"/>
    <p:sldId id="457" r:id="rId23"/>
    <p:sldId id="458" r:id="rId24"/>
    <p:sldId id="459" r:id="rId25"/>
    <p:sldId id="460" r:id="rId26"/>
    <p:sldId id="461" r:id="rId27"/>
    <p:sldId id="463" r:id="rId28"/>
  </p:sldIdLst>
  <p:sldSz cx="9144000" cy="5143500" type="screen16x9"/>
  <p:notesSz cx="6858000" cy="9144000"/>
  <p:embeddedFontLst>
    <p:embeddedFont>
      <p:font typeface="DFMincho-SU" panose="020B0604020202020204" charset="-128"/>
      <p:regular r:id="rId30"/>
    </p:embeddedFont>
    <p:embeddedFont>
      <p:font typeface="Arial Black" panose="020B0A04020102020204" pitchFamily="34" charset="0"/>
      <p:bold r:id="rId31"/>
    </p:embeddedFont>
    <p:embeddedFont>
      <p:font typeface="Lato" panose="020F0502020204030203" pitchFamily="34" charset="0"/>
      <p:regular r:id="rId32"/>
      <p:bold r:id="rId33"/>
      <p:italic r:id="rId34"/>
      <p:boldItalic r:id="rId35"/>
    </p:embeddedFont>
    <p:embeddedFont>
      <p:font typeface="Lora" pitchFamily="2" charset="-52"/>
      <p:regular r:id="rId36"/>
      <p:bold r:id="rId37"/>
      <p:italic r:id="rId38"/>
      <p:boldItalic r:id="rId39"/>
    </p:embeddedFont>
    <p:embeddedFont>
      <p:font typeface="Roboto Condensed Light" panose="02000000000000000000" pitchFamily="2" charset="0"/>
      <p:regular r:id="rId40"/>
      <p:italic r:id="rId41"/>
    </p:embeddedFont>
    <p:embeddedFont>
      <p:font typeface="Tomorrow" panose="020B0604020202020204" charset="0"/>
      <p:regular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7070"/>
    <a:srgbClr val="000000"/>
    <a:srgbClr val="D6E5EF"/>
    <a:srgbClr val="FFFFFF"/>
    <a:srgbClr val="444752"/>
    <a:srgbClr val="FF99CC"/>
    <a:srgbClr val="D87AB0"/>
    <a:srgbClr val="252833"/>
    <a:srgbClr val="BD98FB"/>
    <a:srgbClr val="FB8C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258CBAD-5A46-40A9-9D71-84F31FE886C7}">
  <a:tblStyle styleId="{D258CBAD-5A46-40A9-9D71-84F31FE886C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96" autoAdjust="0"/>
    <p:restoredTop sz="94095" autoAdjust="0"/>
  </p:normalViewPr>
  <p:slideViewPr>
    <p:cSldViewPr snapToGrid="0">
      <p:cViewPr varScale="1">
        <p:scale>
          <a:sx n="142" d="100"/>
          <a:sy n="142" d="100"/>
        </p:scale>
        <p:origin x="348" y="1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207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921190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20000" y="2036975"/>
            <a:ext cx="4205100" cy="122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rgbClr val="D87AB0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Days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720000" y="3554725"/>
            <a:ext cx="4360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1909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 userDrawn="1">
  <p:cSld name="Section Header 1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8"/>
          <p:cNvSpPr txBox="1">
            <a:spLocks noGrp="1"/>
          </p:cNvSpPr>
          <p:nvPr>
            <p:ph type="title"/>
          </p:nvPr>
        </p:nvSpPr>
        <p:spPr>
          <a:xfrm flipH="1">
            <a:off x="4151700" y="2036975"/>
            <a:ext cx="4205100" cy="122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rgbClr val="D87AB0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Days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184" name="Google Shape;184;p28"/>
          <p:cNvSpPr txBox="1">
            <a:spLocks noGrp="1"/>
          </p:cNvSpPr>
          <p:nvPr>
            <p:ph type="subTitle" idx="1"/>
          </p:nvPr>
        </p:nvSpPr>
        <p:spPr>
          <a:xfrm flipH="1">
            <a:off x="3996600" y="3554725"/>
            <a:ext cx="4360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07150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5"/>
          <p:cNvSpPr txBox="1">
            <a:spLocks noGrp="1"/>
          </p:cNvSpPr>
          <p:nvPr>
            <p:ph type="title"/>
          </p:nvPr>
        </p:nvSpPr>
        <p:spPr>
          <a:xfrm>
            <a:off x="4191862" y="1745250"/>
            <a:ext cx="31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200">
                <a:solidFill>
                  <a:srgbClr val="D87AB0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Days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163" name="Google Shape;163;p25"/>
          <p:cNvSpPr txBox="1">
            <a:spLocks noGrp="1"/>
          </p:cNvSpPr>
          <p:nvPr>
            <p:ph type="subTitle" idx="1"/>
          </p:nvPr>
        </p:nvSpPr>
        <p:spPr>
          <a:xfrm>
            <a:off x="4191862" y="2420700"/>
            <a:ext cx="3151500" cy="11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1784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 title and description 1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2"/>
          <p:cNvSpPr txBox="1">
            <a:spLocks noGrp="1"/>
          </p:cNvSpPr>
          <p:nvPr>
            <p:ph type="title"/>
          </p:nvPr>
        </p:nvSpPr>
        <p:spPr>
          <a:xfrm>
            <a:off x="1844950" y="1835525"/>
            <a:ext cx="4919400" cy="4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rgbClr val="D87AB0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Days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146" name="Google Shape;146;p22"/>
          <p:cNvSpPr txBox="1">
            <a:spLocks noGrp="1"/>
          </p:cNvSpPr>
          <p:nvPr>
            <p:ph type="subTitle" idx="1"/>
          </p:nvPr>
        </p:nvSpPr>
        <p:spPr>
          <a:xfrm>
            <a:off x="1844950" y="2682250"/>
            <a:ext cx="49662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22292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6"/>
          <p:cNvSpPr txBox="1">
            <a:spLocks noGrp="1"/>
          </p:cNvSpPr>
          <p:nvPr>
            <p:ph type="title"/>
          </p:nvPr>
        </p:nvSpPr>
        <p:spPr>
          <a:xfrm>
            <a:off x="715100" y="1549000"/>
            <a:ext cx="4587600" cy="19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200">
                <a:solidFill>
                  <a:srgbClr val="D87AB0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Days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172" name="Google Shape;172;p26"/>
          <p:cNvSpPr txBox="1">
            <a:spLocks noGrp="1"/>
          </p:cNvSpPr>
          <p:nvPr>
            <p:ph type="subTitle" idx="1"/>
          </p:nvPr>
        </p:nvSpPr>
        <p:spPr>
          <a:xfrm>
            <a:off x="715100" y="3634200"/>
            <a:ext cx="4587600" cy="97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40539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48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200">
                <a:solidFill>
                  <a:srgbClr val="D87AB0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Days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720000" y="1207475"/>
            <a:ext cx="5475900" cy="26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5240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Lato"/>
              <a:buNone/>
              <a:defRPr sz="1600" strike="noStrike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Poppins"/>
                <a:sym typeface="Poppins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 Condensed Light"/>
              <a:buChar char="○"/>
              <a:defRPr>
                <a:solidFill>
                  <a:schemeClr val="lt2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 Condensed Light"/>
              <a:buChar char="■"/>
              <a:defRPr>
                <a:solidFill>
                  <a:schemeClr val="lt2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 Condensed Light"/>
              <a:buChar char="●"/>
              <a:defRPr>
                <a:solidFill>
                  <a:schemeClr val="lt2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 Condensed Light"/>
              <a:buChar char="○"/>
              <a:defRPr>
                <a:solidFill>
                  <a:schemeClr val="lt2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 Condensed Light"/>
              <a:buChar char="■"/>
              <a:defRPr>
                <a:solidFill>
                  <a:schemeClr val="lt2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 Condensed Light"/>
              <a:buChar char="●"/>
              <a:defRPr>
                <a:solidFill>
                  <a:schemeClr val="lt2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 Condensed Light"/>
              <a:buChar char="○"/>
              <a:defRPr>
                <a:solidFill>
                  <a:schemeClr val="lt2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 Condensed Light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2845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233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>
                <a:solidFill>
                  <a:srgbClr val="D87AB0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878447153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9FD0C-5451-4CA0-86AF-E70AE3279989}" type="datetimeFigureOut">
              <a:rPr lang="en-US" smtClean="0"/>
              <a:t>3/12/2025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955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24" r:id="rId8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lectricalschool.info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electricalschool.info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Rectangle 43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EF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35" name="Google Shape;435;p58"/>
          <p:cNvSpPr txBox="1">
            <a:spLocks noGrp="1"/>
          </p:cNvSpPr>
          <p:nvPr>
            <p:ph type="ctrTitle"/>
          </p:nvPr>
        </p:nvSpPr>
        <p:spPr>
          <a:xfrm>
            <a:off x="504749" y="2053786"/>
            <a:ext cx="8141817" cy="2200392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l"/>
            <a:r>
              <a:rPr sz="3600" b="0" i="0">
                <a:solidFill>
                  <a:srgbClr val="7068F4"/>
                </a:solidFill>
                <a:latin typeface="Arial Black"/>
              </a:rPr>
              <a:t>Станки с числовым программным управлением (ЧПУ) в современном производстве</a:t>
            </a:r>
            <a:endParaRPr lang="ru-RU" sz="3600" dirty="0">
              <a:latin typeface="Arial Black" panose="020B0A04020102020204" pitchFamily="34" charset="0"/>
              <a:cs typeface="Amatic SC" panose="020B0604020202020204" charset="-79"/>
            </a:endParaRPr>
          </a:p>
        </p:txBody>
      </p:sp>
      <p:cxnSp>
        <p:nvCxnSpPr>
          <p:cNvPr id="437" name="Google Shape;437;p58"/>
          <p:cNvCxnSpPr/>
          <p:nvPr/>
        </p:nvCxnSpPr>
        <p:spPr>
          <a:xfrm>
            <a:off x="585216" y="4433010"/>
            <a:ext cx="5620634" cy="8237"/>
          </a:xfrm>
          <a:prstGeom prst="straightConnector1">
            <a:avLst/>
          </a:prstGeom>
          <a:noFill/>
          <a:ln w="19050" cap="flat" cmpd="sng">
            <a:solidFill>
              <a:srgbClr val="272525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38" name="Picture 437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02522" cy="15061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2F2FEE-7D2A-503D-7085-941AA1D2C5B6}"/>
              </a:ext>
            </a:extLst>
          </p:cNvPr>
          <p:cNvSpPr txBox="1"/>
          <p:nvPr/>
        </p:nvSpPr>
        <p:spPr>
          <a:xfrm>
            <a:off x="1929653" y="4612341"/>
            <a:ext cx="58629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Повный А. В. «Школа для электрика» </a:t>
            </a:r>
            <a:r>
              <a:rPr lang="ru-RU" dirty="0">
                <a:solidFill>
                  <a:srgbClr val="FFFFFF"/>
                </a:solidFill>
              </a:rPr>
              <a:t>- </a:t>
            </a:r>
            <a:r>
              <a:rPr lang="en-US" dirty="0">
                <a:solidFill>
                  <a:srgbClr val="FFFFFF"/>
                </a:solidFill>
                <a:hlinkClick r:id="rId3"/>
              </a:rPr>
              <a:t>https://electricalschool.info/</a:t>
            </a:r>
            <a:r>
              <a:rPr lang="ru-RU" dirty="0">
                <a:solidFill>
                  <a:srgbClr val="FFFFFF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Rectangle 15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EF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29" name="Google Shape;1535;p82"/>
          <p:cNvCxnSpPr/>
          <p:nvPr/>
        </p:nvCxnSpPr>
        <p:spPr>
          <a:xfrm flipV="1">
            <a:off x="7046397" y="868072"/>
            <a:ext cx="0" cy="876604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5" name="Google Shape;1535;p82"/>
          <p:cNvCxnSpPr/>
          <p:nvPr/>
        </p:nvCxnSpPr>
        <p:spPr>
          <a:xfrm>
            <a:off x="279045" y="1371296"/>
            <a:ext cx="6767352" cy="22860"/>
          </a:xfrm>
          <a:prstGeom prst="straightConnector1">
            <a:avLst/>
          </a:prstGeom>
          <a:noFill/>
          <a:ln w="19050" cap="flat" cmpd="sng">
            <a:solidFill>
              <a:srgbClr val="27252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33" name="Google Shape;1533;p82"/>
          <p:cNvSpPr txBox="1">
            <a:spLocks noGrp="1"/>
          </p:cNvSpPr>
          <p:nvPr>
            <p:ph type="title"/>
          </p:nvPr>
        </p:nvSpPr>
        <p:spPr>
          <a:xfrm>
            <a:off x="211826" y="-21312"/>
            <a:ext cx="4732236" cy="138216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000" b="0" i="0">
                <a:solidFill>
                  <a:srgbClr val="7068F4"/>
                </a:solidFill>
                <a:latin typeface="Arial Black"/>
              </a:rPr>
              <a:t>Недостатки внедрения станков с ЧПУ</a:t>
            </a:r>
            <a:endParaRPr sz="2000" dirty="0">
              <a:latin typeface="Arial Black" panose="020B0A04020102020204" pitchFamily="34" charset="0"/>
            </a:endParaRPr>
          </a:p>
        </p:txBody>
      </p:sp>
      <p:grpSp>
        <p:nvGrpSpPr>
          <p:cNvPr id="74" name="Группа 73"/>
          <p:cNvGrpSpPr/>
          <p:nvPr/>
        </p:nvGrpSpPr>
        <p:grpSpPr>
          <a:xfrm>
            <a:off x="513805" y="2233973"/>
            <a:ext cx="8379419" cy="2312789"/>
            <a:chOff x="24971" y="2194951"/>
            <a:chExt cx="8379419" cy="2312789"/>
          </a:xfrm>
        </p:grpSpPr>
        <p:grpSp>
          <p:nvGrpSpPr>
            <p:cNvPr id="75" name="Группа 74"/>
            <p:cNvGrpSpPr/>
            <p:nvPr/>
          </p:nvGrpSpPr>
          <p:grpSpPr>
            <a:xfrm>
              <a:off x="4574553" y="2936273"/>
              <a:ext cx="3829837" cy="1180103"/>
              <a:chOff x="4763532" y="2978870"/>
              <a:chExt cx="3829836" cy="1036115"/>
            </a:xfrm>
          </p:grpSpPr>
          <p:sp>
            <p:nvSpPr>
              <p:cNvPr id="86" name="Shape 10"/>
              <p:cNvSpPr/>
              <p:nvPr/>
            </p:nvSpPr>
            <p:spPr>
              <a:xfrm>
                <a:off x="4763532" y="2978870"/>
                <a:ext cx="438507" cy="438506"/>
              </a:xfrm>
              <a:prstGeom prst="roundRect">
                <a:avLst>
                  <a:gd name="adj" fmla="val 6668"/>
                </a:avLst>
              </a:prstGeom>
              <a:solidFill>
                <a:srgbClr val="F7F8FA"/>
              </a:solidFill>
              <a:ln>
                <a:noFill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87" name="Text 11"/>
              <p:cNvSpPr/>
              <p:nvPr/>
            </p:nvSpPr>
            <p:spPr>
              <a:xfrm>
                <a:off x="4885095" y="3077550"/>
                <a:ext cx="195263" cy="2924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t"/>
              <a:lstStyle/>
              <a:p>
                <a:pPr marL="0" indent="0" algn="ctr">
                  <a:lnSpc>
                    <a:spcPts val="2300"/>
                  </a:lnSpc>
                  <a:buNone/>
                </a:pPr>
                <a:r>
                  <a:rPr lang="en-US" sz="2300" dirty="0">
                    <a:solidFill>
                      <a:srgbClr val="272525"/>
                    </a:solidFill>
                    <a:latin typeface="Tomorrow" pitchFamily="34" charset="0"/>
                    <a:ea typeface="Tomorrow" pitchFamily="34" charset="-122"/>
                    <a:cs typeface="Tomorrow" pitchFamily="34" charset="-120"/>
                  </a:rPr>
                  <a:t>3</a:t>
                </a:r>
                <a:endParaRPr lang="en-US" sz="2300" dirty="0">
                  <a:solidFill>
                    <a:srgbClr val="D6E5EF"/>
                  </a:solidFill>
                </a:endParaRPr>
              </a:p>
            </p:txBody>
          </p:sp>
          <p:sp>
            <p:nvSpPr>
              <p:cNvPr id="88" name="Text 12"/>
              <p:cNvSpPr/>
              <p:nvPr/>
            </p:nvSpPr>
            <p:spPr>
              <a:xfrm>
                <a:off x="5269933" y="2978870"/>
                <a:ext cx="3323434" cy="3723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300" b="0" i="0">
                    <a:solidFill>
                      <a:srgbClr val="7068F4"/>
                    </a:solidFill>
                    <a:latin typeface="Arial Black"/>
                  </a:rPr>
                  <a:t>Сложность программирования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89" name="Text 13"/>
              <p:cNvSpPr/>
              <p:nvPr/>
            </p:nvSpPr>
            <p:spPr>
              <a:xfrm>
                <a:off x="5269933" y="3391337"/>
                <a:ext cx="3323435" cy="6236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1200" b="0" i="0">
                    <a:solidFill>
                      <a:srgbClr val="272525"/>
                    </a:solidFill>
                    <a:latin typeface="Arial"/>
                  </a:rPr>
                  <a:t>требует глубоких знаний и тщательной проверки для предотвращения ошибок</a:t>
                </a:r>
                <a:endParaRPr lang="en-US" sz="9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6" name="Группа 75"/>
            <p:cNvGrpSpPr/>
            <p:nvPr/>
          </p:nvGrpSpPr>
          <p:grpSpPr>
            <a:xfrm>
              <a:off x="24971" y="3336785"/>
              <a:ext cx="3829838" cy="1170955"/>
              <a:chOff x="213951" y="4342249"/>
              <a:chExt cx="3829837" cy="1028086"/>
            </a:xfrm>
          </p:grpSpPr>
          <p:sp>
            <p:nvSpPr>
              <p:cNvPr id="82" name="Shape 10"/>
              <p:cNvSpPr/>
              <p:nvPr/>
            </p:nvSpPr>
            <p:spPr>
              <a:xfrm>
                <a:off x="213951" y="4342249"/>
                <a:ext cx="438507" cy="438507"/>
              </a:xfrm>
              <a:prstGeom prst="roundRect">
                <a:avLst>
                  <a:gd name="adj" fmla="val 6668"/>
                </a:avLst>
              </a:prstGeom>
              <a:solidFill>
                <a:srgbClr val="F7F8FA"/>
              </a:solidFill>
              <a:ln>
                <a:noFill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83" name="Text 11"/>
              <p:cNvSpPr/>
              <p:nvPr/>
            </p:nvSpPr>
            <p:spPr>
              <a:xfrm>
                <a:off x="335514" y="4447345"/>
                <a:ext cx="195263" cy="2924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t"/>
              <a:lstStyle/>
              <a:p>
                <a:pPr marL="0" indent="0" algn="ctr">
                  <a:lnSpc>
                    <a:spcPts val="2300"/>
                  </a:lnSpc>
                  <a:buNone/>
                </a:pPr>
                <a:r>
                  <a:rPr lang="en-US" sz="2300" dirty="0">
                    <a:solidFill>
                      <a:srgbClr val="272525"/>
                    </a:solidFill>
                    <a:latin typeface="Tomorrow" pitchFamily="34" charset="0"/>
                    <a:ea typeface="Tomorrow" pitchFamily="34" charset="-122"/>
                    <a:cs typeface="Tomorrow" pitchFamily="34" charset="-120"/>
                  </a:rPr>
                  <a:t>2</a:t>
                </a:r>
                <a:endParaRPr lang="en-US" sz="2300" dirty="0">
                  <a:solidFill>
                    <a:srgbClr val="D6E5EF"/>
                  </a:solidFill>
                </a:endParaRPr>
              </a:p>
            </p:txBody>
          </p:sp>
          <p:sp>
            <p:nvSpPr>
              <p:cNvPr id="84" name="Text 12"/>
              <p:cNvSpPr/>
              <p:nvPr/>
            </p:nvSpPr>
            <p:spPr>
              <a:xfrm>
                <a:off x="720353" y="4383119"/>
                <a:ext cx="3323435" cy="267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300" b="0" i="0">
                    <a:solidFill>
                      <a:srgbClr val="7068F4"/>
                    </a:solidFill>
                    <a:latin typeface="Arial Black"/>
                  </a:rPr>
                  <a:t>Необходимость высококвалифицированного персонала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85" name="Text 13"/>
              <p:cNvSpPr/>
              <p:nvPr/>
            </p:nvSpPr>
            <p:spPr>
              <a:xfrm>
                <a:off x="720352" y="4746686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1200" b="0" i="0">
                    <a:solidFill>
                      <a:srgbClr val="272525"/>
                    </a:solidFill>
                    <a:latin typeface="Arial"/>
                  </a:rPr>
                  <a:t>операторы и программисты должны обладать специализированными знаниями</a:t>
                </a:r>
                <a:endParaRPr lang="en-US" sz="9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7" name="Группа 76"/>
            <p:cNvGrpSpPr/>
            <p:nvPr/>
          </p:nvGrpSpPr>
          <p:grpSpPr>
            <a:xfrm>
              <a:off x="24971" y="2194951"/>
              <a:ext cx="3856408" cy="1134379"/>
              <a:chOff x="213951" y="4342249"/>
              <a:chExt cx="3856407" cy="995973"/>
            </a:xfrm>
          </p:grpSpPr>
          <p:sp>
            <p:nvSpPr>
              <p:cNvPr id="78" name="Shape 10"/>
              <p:cNvSpPr/>
              <p:nvPr/>
            </p:nvSpPr>
            <p:spPr>
              <a:xfrm>
                <a:off x="213951" y="4342249"/>
                <a:ext cx="438507" cy="438507"/>
              </a:xfrm>
              <a:prstGeom prst="roundRect">
                <a:avLst>
                  <a:gd name="adj" fmla="val 6668"/>
                </a:avLst>
              </a:prstGeom>
              <a:solidFill>
                <a:srgbClr val="F7F8FA"/>
              </a:solidFill>
              <a:ln>
                <a:noFill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9" name="Text 11"/>
              <p:cNvSpPr/>
              <p:nvPr/>
            </p:nvSpPr>
            <p:spPr>
              <a:xfrm>
                <a:off x="335514" y="4447346"/>
                <a:ext cx="195263" cy="2924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t"/>
              <a:lstStyle/>
              <a:p>
                <a:pPr marL="0" indent="0" algn="ctr">
                  <a:lnSpc>
                    <a:spcPts val="2300"/>
                  </a:lnSpc>
                  <a:buNone/>
                </a:pPr>
                <a:r>
                  <a:rPr lang="en-US" sz="2300" dirty="0">
                    <a:solidFill>
                      <a:srgbClr val="272525"/>
                    </a:solidFill>
                    <a:latin typeface="Tomorrow" pitchFamily="34" charset="0"/>
                    <a:ea typeface="Tomorrow" pitchFamily="34" charset="-122"/>
                    <a:cs typeface="Tomorrow" pitchFamily="34" charset="-120"/>
                  </a:rPr>
                  <a:t>1</a:t>
                </a:r>
                <a:endParaRPr lang="en-US" sz="2300" dirty="0">
                  <a:solidFill>
                    <a:srgbClr val="D6E5EF"/>
                  </a:solidFill>
                </a:endParaRPr>
              </a:p>
            </p:txBody>
          </p:sp>
          <p:sp>
            <p:nvSpPr>
              <p:cNvPr id="80" name="Text 12"/>
              <p:cNvSpPr/>
              <p:nvPr/>
            </p:nvSpPr>
            <p:spPr>
              <a:xfrm>
                <a:off x="720352" y="4366346"/>
                <a:ext cx="3350006" cy="3000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300" b="0" i="0">
                    <a:solidFill>
                      <a:srgbClr val="7068F4"/>
                    </a:solidFill>
                    <a:latin typeface="Arial Black"/>
                  </a:rPr>
                  <a:t>Высокая стоимость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81" name="Text 13"/>
              <p:cNvSpPr/>
              <p:nvPr/>
            </p:nvSpPr>
            <p:spPr>
              <a:xfrm>
                <a:off x="720352" y="4714573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1200" b="0" i="0">
                    <a:solidFill>
                      <a:srgbClr val="272525"/>
                    </a:solidFill>
                    <a:latin typeface="Arial"/>
                  </a:rPr>
                  <a:t>значительные затраты на оборудование, установку и обслуживание</a:t>
                </a:r>
                <a:endParaRPr lang="ru-RU" sz="12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536" name="Picture 1535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970" y="162732"/>
            <a:ext cx="3106855" cy="2071237"/>
          </a:xfrm>
          <a:prstGeom prst="rect">
            <a:avLst/>
          </a:prstGeom>
          <a:ln w="12700">
            <a:solidFill>
              <a:srgbClr val="272525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Rectangle 65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EF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49" name="Google Shape;649;p64"/>
          <p:cNvSpPr txBox="1">
            <a:spLocks noGrp="1"/>
          </p:cNvSpPr>
          <p:nvPr>
            <p:ph type="title"/>
          </p:nvPr>
        </p:nvSpPr>
        <p:spPr>
          <a:xfrm>
            <a:off x="701107" y="1906891"/>
            <a:ext cx="7813785" cy="182341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400" b="0" i="0">
                <a:solidFill>
                  <a:srgbClr val="7068F4"/>
                </a:solidFill>
                <a:latin typeface="Arial Black"/>
              </a:rPr>
              <a:t>Классификация станков с ЧПУ</a:t>
            </a:r>
            <a:endParaRPr sz="2400" dirty="0">
              <a:latin typeface="Arial Black" panose="020B0A04020102020204" pitchFamily="34" charset="0"/>
            </a:endParaRPr>
          </a:p>
        </p:txBody>
      </p:sp>
      <p:sp>
        <p:nvSpPr>
          <p:cNvPr id="650" name="Google Shape;650;p64"/>
          <p:cNvSpPr txBox="1">
            <a:spLocks noGrp="1"/>
          </p:cNvSpPr>
          <p:nvPr>
            <p:ph type="title" idx="4294967295"/>
          </p:nvPr>
        </p:nvSpPr>
        <p:spPr>
          <a:xfrm>
            <a:off x="2532587" y="3455831"/>
            <a:ext cx="874713" cy="116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rgbClr val="D6E5EF"/>
              </a:solidFill>
              <a:latin typeface="DFMincho-SU" panose="02010609010101010101" pitchFamily="1" charset="-128"/>
              <a:ea typeface="DFMincho-SU" panose="02010609010101010101" pitchFamily="1" charset="-128"/>
            </a:endParaRPr>
          </a:p>
        </p:txBody>
      </p:sp>
      <p:cxnSp>
        <p:nvCxnSpPr>
          <p:cNvPr id="652" name="Google Shape;652;p64"/>
          <p:cNvCxnSpPr/>
          <p:nvPr/>
        </p:nvCxnSpPr>
        <p:spPr>
          <a:xfrm>
            <a:off x="730680" y="3730306"/>
            <a:ext cx="4508100" cy="0"/>
          </a:xfrm>
          <a:prstGeom prst="straightConnector1">
            <a:avLst/>
          </a:prstGeom>
          <a:noFill/>
          <a:ln w="19050" cap="flat" cmpd="sng">
            <a:solidFill>
              <a:srgbClr val="272525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53" name="Picture 65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02522" cy="150614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EF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6" name="Google Shape;709;p65"/>
          <p:cNvSpPr txBox="1">
            <a:spLocks/>
          </p:cNvSpPr>
          <p:nvPr/>
        </p:nvSpPr>
        <p:spPr>
          <a:xfrm>
            <a:off x="539496" y="4088"/>
            <a:ext cx="8503920" cy="69539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sz="2000" b="0" i="0">
                <a:solidFill>
                  <a:srgbClr val="7068F4"/>
                </a:solidFill>
                <a:latin typeface="Arial Black"/>
              </a:rPr>
              <a:t>Классификация станков с ЧПУ</a:t>
            </a:r>
            <a:endParaRPr lang="ru-RU" sz="2000" dirty="0">
              <a:solidFill>
                <a:srgbClr val="D87AB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52" name="Google Shape;1535;p82"/>
          <p:cNvCxnSpPr/>
          <p:nvPr/>
        </p:nvCxnSpPr>
        <p:spPr>
          <a:xfrm>
            <a:off x="617373" y="703270"/>
            <a:ext cx="6767352" cy="22860"/>
          </a:xfrm>
          <a:prstGeom prst="straightConnector1">
            <a:avLst/>
          </a:prstGeom>
          <a:noFill/>
          <a:ln w="19050" cap="flat" cmpd="sng">
            <a:solidFill>
              <a:srgbClr val="272525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8" name="Группа 7"/>
          <p:cNvGrpSpPr/>
          <p:nvPr/>
        </p:nvGrpSpPr>
        <p:grpSpPr>
          <a:xfrm>
            <a:off x="213186" y="848774"/>
            <a:ext cx="5450592" cy="3762895"/>
            <a:chOff x="213186" y="830486"/>
            <a:chExt cx="5450592" cy="3762895"/>
          </a:xfrm>
        </p:grpSpPr>
        <p:grpSp>
          <p:nvGrpSpPr>
            <p:cNvPr id="22" name="Группа 21"/>
            <p:cNvGrpSpPr/>
            <p:nvPr/>
          </p:nvGrpSpPr>
          <p:grpSpPr>
            <a:xfrm>
              <a:off x="213186" y="830486"/>
              <a:ext cx="5450592" cy="3278787"/>
              <a:chOff x="225378" y="1096117"/>
              <a:chExt cx="5450592" cy="3278787"/>
            </a:xfrm>
          </p:grpSpPr>
          <p:grpSp>
            <p:nvGrpSpPr>
              <p:cNvPr id="12" name="Группа 11"/>
              <p:cNvGrpSpPr/>
              <p:nvPr/>
            </p:nvGrpSpPr>
            <p:grpSpPr>
              <a:xfrm>
                <a:off x="225378" y="1096117"/>
                <a:ext cx="5438400" cy="3278787"/>
                <a:chOff x="155052" y="1388725"/>
                <a:chExt cx="5438400" cy="3278787"/>
              </a:xfrm>
            </p:grpSpPr>
            <p:cxnSp>
              <p:nvCxnSpPr>
                <p:cNvPr id="10" name="Прямая соединительная линия 9"/>
                <p:cNvCxnSpPr>
                  <a:stCxn id="29" idx="2"/>
                  <a:endCxn id="32" idx="0"/>
                </p:cNvCxnSpPr>
                <p:nvPr/>
              </p:nvCxnSpPr>
              <p:spPr>
                <a:xfrm>
                  <a:off x="4635387" y="2044921"/>
                  <a:ext cx="0" cy="2622591"/>
                </a:xfrm>
                <a:prstGeom prst="line">
                  <a:avLst/>
                </a:prstGeom>
                <a:ln w="28575">
                  <a:solidFill>
                    <a:srgbClr val="F7F8FA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" name="Группа 5"/>
                <p:cNvGrpSpPr/>
                <p:nvPr/>
              </p:nvGrpSpPr>
              <p:grpSpPr>
                <a:xfrm>
                  <a:off x="155052" y="1388725"/>
                  <a:ext cx="5438400" cy="2208331"/>
                  <a:chOff x="100188" y="1681333"/>
                  <a:chExt cx="5438400" cy="2208331"/>
                </a:xfrm>
              </p:grpSpPr>
              <p:grpSp>
                <p:nvGrpSpPr>
                  <p:cNvPr id="3" name="Группа 2"/>
                  <p:cNvGrpSpPr/>
                  <p:nvPr/>
                </p:nvGrpSpPr>
                <p:grpSpPr>
                  <a:xfrm>
                    <a:off x="100188" y="1681333"/>
                    <a:ext cx="5438400" cy="1416381"/>
                    <a:chOff x="100188" y="1208764"/>
                    <a:chExt cx="5438400" cy="1416381"/>
                  </a:xfrm>
                </p:grpSpPr>
                <p:grpSp>
                  <p:nvGrpSpPr>
                    <p:cNvPr id="2" name="Группа 1"/>
                    <p:cNvGrpSpPr/>
                    <p:nvPr/>
                  </p:nvGrpSpPr>
                  <p:grpSpPr>
                    <a:xfrm>
                      <a:off x="3609062" y="1380852"/>
                      <a:ext cx="1929526" cy="1244293"/>
                      <a:chOff x="6350318" y="2036688"/>
                      <a:chExt cx="1929526" cy="1244293"/>
                    </a:xfrm>
                  </p:grpSpPr>
                  <p:sp>
                    <p:nvSpPr>
                      <p:cNvPr id="28" name="Shape 2"/>
                      <p:cNvSpPr/>
                      <p:nvPr/>
                    </p:nvSpPr>
                    <p:spPr>
                      <a:xfrm>
                        <a:off x="6350318" y="2303257"/>
                        <a:ext cx="753189" cy="30480"/>
                      </a:xfrm>
                      <a:prstGeom prst="roundRect">
                        <a:avLst>
                          <a:gd name="adj" fmla="val 105908"/>
                        </a:avLst>
                      </a:prstGeom>
                      <a:solidFill>
                        <a:srgbClr val="F7F8FA"/>
                      </a:solid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endParaRPr/>
                      </a:p>
                    </p:txBody>
                  </p:sp>
                  <p:sp>
                    <p:nvSpPr>
                      <p:cNvPr id="29" name="Shape 3"/>
                      <p:cNvSpPr/>
                      <p:nvPr/>
                    </p:nvSpPr>
                    <p:spPr>
                      <a:xfrm>
                        <a:off x="7079725" y="2036688"/>
                        <a:ext cx="484108" cy="484108"/>
                      </a:xfrm>
                      <a:prstGeom prst="roundRect">
                        <a:avLst>
                          <a:gd name="adj" fmla="val 6668"/>
                        </a:avLst>
                      </a:prstGeom>
                      <a:solidFill>
                        <a:srgbClr val="F7F8FA"/>
                      </a:solid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endParaRPr/>
                      </a:p>
                    </p:txBody>
                  </p:sp>
                  <p:sp>
                    <p:nvSpPr>
                      <p:cNvPr id="30" name="Text 4"/>
                      <p:cNvSpPr/>
                      <p:nvPr/>
                    </p:nvSpPr>
                    <p:spPr>
                      <a:xfrm>
                        <a:off x="7253688" y="2132967"/>
                        <a:ext cx="110609" cy="3038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lIns="0" tIns="0" rIns="0" bIns="0" rtlCol="0" anchor="t"/>
                      <a:lstStyle/>
                      <a:p>
                        <a:pPr marL="0" indent="0" algn="ctr">
                          <a:lnSpc>
                            <a:spcPts val="2350"/>
                          </a:lnSpc>
                          <a:buNone/>
                        </a:pPr>
                        <a:r>
                          <a:rPr lang="en-US" sz="2350" dirty="0">
                            <a:solidFill>
                              <a:srgbClr val="272525"/>
                            </a:solidFill>
                            <a:latin typeface="Lora" pitchFamily="34" charset="0"/>
                            <a:ea typeface="Lora" pitchFamily="34" charset="-122"/>
                            <a:cs typeface="Lora" pitchFamily="34" charset="-120"/>
                          </a:rPr>
                          <a:t>1</a:t>
                        </a:r>
                        <a:endParaRPr lang="en-US" sz="2350" dirty="0">
                          <a:solidFill>
                            <a:srgbClr val="D6E5EF"/>
                          </a:solidFill>
                        </a:endParaRPr>
                      </a:p>
                    </p:txBody>
                  </p:sp>
                  <p:sp>
                    <p:nvSpPr>
                      <p:cNvPr id="37" name="Shape 7"/>
                      <p:cNvSpPr/>
                      <p:nvPr/>
                    </p:nvSpPr>
                    <p:spPr>
                      <a:xfrm>
                        <a:off x="7526655" y="3023687"/>
                        <a:ext cx="753189" cy="30480"/>
                      </a:xfrm>
                      <a:prstGeom prst="roundRect">
                        <a:avLst>
                          <a:gd name="adj" fmla="val 105908"/>
                        </a:avLst>
                      </a:prstGeom>
                      <a:solidFill>
                        <a:srgbClr val="F7F8FA"/>
                      </a:solid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endParaRPr/>
                      </a:p>
                    </p:txBody>
                  </p:sp>
                  <p:sp>
                    <p:nvSpPr>
                      <p:cNvPr id="59" name="Shape 8"/>
                      <p:cNvSpPr/>
                      <p:nvPr/>
                    </p:nvSpPr>
                    <p:spPr>
                      <a:xfrm>
                        <a:off x="7085520" y="2796873"/>
                        <a:ext cx="484108" cy="484108"/>
                      </a:xfrm>
                      <a:prstGeom prst="roundRect">
                        <a:avLst>
                          <a:gd name="adj" fmla="val 6668"/>
                        </a:avLst>
                      </a:prstGeom>
                      <a:solidFill>
                        <a:srgbClr val="F7F8FA"/>
                      </a:solid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endParaRPr/>
                      </a:p>
                    </p:txBody>
                  </p:sp>
                  <p:sp>
                    <p:nvSpPr>
                      <p:cNvPr id="60" name="Text 9"/>
                      <p:cNvSpPr/>
                      <p:nvPr/>
                    </p:nvSpPr>
                    <p:spPr>
                      <a:xfrm>
                        <a:off x="7245715" y="2915281"/>
                        <a:ext cx="163116" cy="3038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lIns="0" tIns="0" rIns="0" bIns="0" rtlCol="0" anchor="t"/>
                      <a:lstStyle/>
                      <a:p>
                        <a:pPr marL="0" indent="0" algn="ctr">
                          <a:lnSpc>
                            <a:spcPts val="2350"/>
                          </a:lnSpc>
                          <a:buNone/>
                        </a:pPr>
                        <a:r>
                          <a:rPr lang="en-US" sz="2350" dirty="0">
                            <a:solidFill>
                              <a:srgbClr val="272525"/>
                            </a:solidFill>
                            <a:latin typeface="Lora" pitchFamily="34" charset="0"/>
                            <a:ea typeface="Lora" pitchFamily="34" charset="-122"/>
                            <a:cs typeface="Lora" pitchFamily="34" charset="-120"/>
                          </a:rPr>
                          <a:t>2</a:t>
                        </a:r>
                        <a:endParaRPr lang="en-US" sz="2350" dirty="0">
                          <a:solidFill>
                            <a:srgbClr val="D6E5EF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65" name="Text 12"/>
                    <p:cNvSpPr/>
                    <p:nvPr/>
                  </p:nvSpPr>
                  <p:spPr>
                    <a:xfrm>
                      <a:off x="139116" y="1208764"/>
                      <a:ext cx="3323436" cy="42406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lIns="0" tIns="0" rIns="0" bIns="0" rtlCol="0" anchor="ctr">
                      <a:noAutofit/>
                    </a:bodyPr>
                    <a:lstStyle/>
                    <a:p>
                      <a:pPr marL="0" indent="0" algn="r">
                        <a:buNone/>
                      </a:pPr>
                      <a:r>
                        <a:rPr sz="1400" b="0" i="0">
                          <a:solidFill>
                            <a:srgbClr val="7068F4"/>
                          </a:solidFill>
                          <a:latin typeface="Arial Black"/>
                        </a:rPr>
                        <a:t>Токарные</a:t>
                      </a:r>
                      <a:endParaRPr lang="en-US" sz="1200" dirty="0">
                        <a:solidFill>
                          <a:srgbClr val="D87AB0"/>
                        </a:solidFill>
                        <a:latin typeface="Arial Black" panose="020B0A04020102020204" pitchFamily="34" charset="0"/>
                      </a:endParaRPr>
                    </a:p>
                  </p:txBody>
                </p:sp>
                <p:sp>
                  <p:nvSpPr>
                    <p:cNvPr id="66" name="Text 13"/>
                    <p:cNvSpPr/>
                    <p:nvPr/>
                  </p:nvSpPr>
                  <p:spPr>
                    <a:xfrm>
                      <a:off x="100188" y="1689681"/>
                      <a:ext cx="3323436" cy="71031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lIns="0" tIns="0" rIns="0" bIns="0" rtlCol="0" anchor="t"/>
                    <a:lstStyle/>
                    <a:p>
                      <a:pPr marL="0" indent="0" algn="r">
                        <a:buNone/>
                      </a:pPr>
                      <a:r>
                        <a:rPr sz="1200" b="1" i="0">
                          <a:solidFill>
                            <a:srgbClr val="272525"/>
                          </a:solidFill>
                          <a:latin typeface="Arial"/>
                        </a:rPr>
                        <a:t> Обработка деталей вращения</a:t>
                      </a:r>
                      <a:endParaRPr lang="ru-RU" sz="1200" dirty="0">
                        <a:solidFill>
                          <a:srgbClr val="D6E5E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17" name="Shape 3"/>
                  <p:cNvSpPr/>
                  <p:nvPr/>
                </p:nvSpPr>
                <p:spPr>
                  <a:xfrm>
                    <a:off x="4343963" y="3405556"/>
                    <a:ext cx="484108" cy="484108"/>
                  </a:xfrm>
                  <a:prstGeom prst="roundRect">
                    <a:avLst>
                      <a:gd name="adj" fmla="val 6668"/>
                    </a:avLst>
                  </a:prstGeom>
                  <a:solidFill>
                    <a:srgbClr val="F7F8FA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18" name="Text 4"/>
                  <p:cNvSpPr/>
                  <p:nvPr/>
                </p:nvSpPr>
                <p:spPr>
                  <a:xfrm>
                    <a:off x="4529825" y="3510225"/>
                    <a:ext cx="110609" cy="30384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 anchor="t"/>
                  <a:lstStyle/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r>
                      <a:rPr lang="ru-RU" sz="2350" dirty="0">
                        <a:solidFill>
                          <a:srgbClr val="272525"/>
                        </a:solidFill>
                        <a:latin typeface="Lora" pitchFamily="34" charset="0"/>
                        <a:ea typeface="Lora" pitchFamily="34" charset="-122"/>
                        <a:cs typeface="Lora" pitchFamily="34" charset="-120"/>
                      </a:rPr>
                      <a:t>3</a:t>
                    </a:r>
                    <a:endParaRPr lang="en-US" sz="2350" dirty="0">
                      <a:solidFill>
                        <a:srgbClr val="D6E5EF"/>
                      </a:solidFill>
                    </a:endParaRPr>
                  </a:p>
                </p:txBody>
              </p:sp>
              <p:sp>
                <p:nvSpPr>
                  <p:cNvPr id="21" name="Shape 2"/>
                  <p:cNvSpPr/>
                  <p:nvPr/>
                </p:nvSpPr>
                <p:spPr>
                  <a:xfrm>
                    <a:off x="3652748" y="3631007"/>
                    <a:ext cx="753189" cy="30480"/>
                  </a:xfrm>
                  <a:prstGeom prst="roundRect">
                    <a:avLst>
                      <a:gd name="adj" fmla="val 105908"/>
                    </a:avLst>
                  </a:prstGeom>
                  <a:solidFill>
                    <a:srgbClr val="F7F8FA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</p:grpSp>
          </p:grpSp>
          <p:sp>
            <p:nvSpPr>
              <p:cNvPr id="24" name="Shape 7"/>
              <p:cNvSpPr/>
              <p:nvPr/>
            </p:nvSpPr>
            <p:spPr>
              <a:xfrm>
                <a:off x="4922781" y="3815357"/>
                <a:ext cx="753189" cy="30480"/>
              </a:xfrm>
              <a:prstGeom prst="roundRect">
                <a:avLst>
                  <a:gd name="adj" fmla="val 105908"/>
                </a:avLst>
              </a:prstGeom>
              <a:solidFill>
                <a:srgbClr val="F7F8FA"/>
              </a:solidFill>
              <a:ln>
                <a:noFill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5" name="Shape 8"/>
              <p:cNvSpPr/>
              <p:nvPr/>
            </p:nvSpPr>
            <p:spPr>
              <a:xfrm>
                <a:off x="4469153" y="3588543"/>
                <a:ext cx="484108" cy="484108"/>
              </a:xfrm>
              <a:prstGeom prst="roundRect">
                <a:avLst>
                  <a:gd name="adj" fmla="val 6668"/>
                </a:avLst>
              </a:prstGeom>
              <a:solidFill>
                <a:srgbClr val="F7F8FA"/>
              </a:solidFill>
              <a:ln>
                <a:noFill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6" name="Text 9"/>
              <p:cNvSpPr/>
              <p:nvPr/>
            </p:nvSpPr>
            <p:spPr>
              <a:xfrm>
                <a:off x="4626601" y="3678011"/>
                <a:ext cx="163116" cy="3038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t"/>
              <a:lstStyle/>
              <a:p>
                <a:pPr marL="0" indent="0" algn="ctr">
                  <a:lnSpc>
                    <a:spcPts val="2350"/>
                  </a:lnSpc>
                  <a:buNone/>
                </a:pPr>
                <a:r>
                  <a:rPr lang="ru-RU" sz="2350" dirty="0">
                    <a:solidFill>
                      <a:srgbClr val="272525"/>
                    </a:solidFill>
                    <a:latin typeface="Lora" pitchFamily="34" charset="0"/>
                    <a:ea typeface="Lora" pitchFamily="34" charset="-122"/>
                    <a:cs typeface="Lora" pitchFamily="34" charset="-120"/>
                  </a:rPr>
                  <a:t>4</a:t>
                </a:r>
                <a:endParaRPr lang="en-US" sz="2350" dirty="0">
                  <a:solidFill>
                    <a:srgbClr val="D6E5EF"/>
                  </a:solidFill>
                </a:endParaRPr>
              </a:p>
            </p:txBody>
          </p:sp>
        </p:grpSp>
        <p:sp>
          <p:nvSpPr>
            <p:cNvPr id="32" name="Shape 3"/>
            <p:cNvSpPr/>
            <p:nvPr/>
          </p:nvSpPr>
          <p:spPr>
            <a:xfrm>
              <a:off x="4451467" y="4109273"/>
              <a:ext cx="484108" cy="484108"/>
            </a:xfrm>
            <a:prstGeom prst="roundRect">
              <a:avLst>
                <a:gd name="adj" fmla="val 6668"/>
              </a:avLst>
            </a:prstGeom>
            <a:solidFill>
              <a:srgbClr val="F7F8FA"/>
            </a:solidFill>
            <a:ln>
              <a:noFill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" name="Text 4"/>
            <p:cNvSpPr/>
            <p:nvPr/>
          </p:nvSpPr>
          <p:spPr>
            <a:xfrm>
              <a:off x="4637329" y="4198040"/>
              <a:ext cx="110609" cy="30384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2350"/>
                </a:lnSpc>
                <a:buNone/>
              </a:pPr>
              <a:r>
                <a:rPr lang="ru-RU" sz="2350" dirty="0">
                  <a:solidFill>
                    <a:srgbClr val="272525"/>
                  </a:solidFill>
                  <a:latin typeface="Lora" pitchFamily="34" charset="0"/>
                  <a:ea typeface="Lora" pitchFamily="34" charset="-122"/>
                  <a:cs typeface="Lora" pitchFamily="34" charset="-120"/>
                </a:rPr>
                <a:t>5</a:t>
              </a:r>
              <a:endParaRPr lang="en-US" sz="2350" dirty="0">
                <a:solidFill>
                  <a:srgbClr val="D6E5EF"/>
                </a:solidFill>
              </a:endParaRPr>
            </a:p>
          </p:txBody>
        </p:sp>
        <p:sp>
          <p:nvSpPr>
            <p:cNvPr id="38" name="Shape 2"/>
            <p:cNvSpPr/>
            <p:nvPr/>
          </p:nvSpPr>
          <p:spPr>
            <a:xfrm>
              <a:off x="3753554" y="4334724"/>
              <a:ext cx="753189" cy="30480"/>
            </a:xfrm>
            <a:prstGeom prst="roundRect">
              <a:avLst>
                <a:gd name="adj" fmla="val 105908"/>
              </a:avLst>
            </a:prstGeom>
            <a:solidFill>
              <a:srgbClr val="F7F8FA"/>
            </a:solidFill>
            <a:ln>
              <a:noFill/>
            </a:ln>
          </p:spPr>
          <p:txBody>
            <a:bodyPr/>
            <a:lstStyle/>
            <a:p>
              <a:endParaRPr/>
            </a:p>
          </p:txBody>
        </p:sp>
      </p:grpSp>
      <p:sp>
        <p:nvSpPr>
          <p:cNvPr id="49" name="Text 12"/>
          <p:cNvSpPr/>
          <p:nvPr/>
        </p:nvSpPr>
        <p:spPr>
          <a:xfrm>
            <a:off x="5788329" y="1539598"/>
            <a:ext cx="3323436" cy="42406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sz="1400" b="0" i="0">
                <a:solidFill>
                  <a:srgbClr val="7068F4"/>
                </a:solidFill>
                <a:latin typeface="Arial Black"/>
              </a:rPr>
              <a:t>Фрезерные</a:t>
            </a:r>
            <a:endParaRPr lang="en-US" sz="1200" dirty="0">
              <a:solidFill>
                <a:srgbClr val="D87AB0"/>
              </a:solidFill>
              <a:latin typeface="Arial Black" panose="020B0A04020102020204" pitchFamily="34" charset="0"/>
            </a:endParaRPr>
          </a:p>
        </p:txBody>
      </p:sp>
      <p:sp>
        <p:nvSpPr>
          <p:cNvPr id="50" name="Text 13"/>
          <p:cNvSpPr/>
          <p:nvPr/>
        </p:nvSpPr>
        <p:spPr>
          <a:xfrm>
            <a:off x="5749401" y="2020515"/>
            <a:ext cx="3323436" cy="71031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sz="1200" b="1" i="0">
                <a:solidFill>
                  <a:srgbClr val="272525"/>
                </a:solidFill>
                <a:latin typeface="Arial"/>
              </a:rPr>
              <a:t> Обработка плоских и объемных поверхностей</a:t>
            </a:r>
            <a:endParaRPr lang="ru-RU" sz="1200" dirty="0">
              <a:solidFill>
                <a:srgbClr val="D6E5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 12"/>
          <p:cNvSpPr/>
          <p:nvPr/>
        </p:nvSpPr>
        <p:spPr>
          <a:xfrm>
            <a:off x="252114" y="2348011"/>
            <a:ext cx="3323436" cy="42406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indent="0" algn="r">
              <a:buNone/>
            </a:pPr>
            <a:r>
              <a:rPr sz="1400" b="0" i="0">
                <a:solidFill>
                  <a:srgbClr val="7068F4"/>
                </a:solidFill>
                <a:latin typeface="Arial Black"/>
              </a:rPr>
              <a:t>Сверлильные</a:t>
            </a:r>
            <a:endParaRPr lang="en-US" sz="1200" dirty="0">
              <a:solidFill>
                <a:srgbClr val="D87AB0"/>
              </a:solidFill>
              <a:latin typeface="Arial Black" panose="020B0A04020102020204" pitchFamily="34" charset="0"/>
            </a:endParaRPr>
          </a:p>
        </p:txBody>
      </p:sp>
      <p:sp>
        <p:nvSpPr>
          <p:cNvPr id="53" name="Text 13"/>
          <p:cNvSpPr/>
          <p:nvPr/>
        </p:nvSpPr>
        <p:spPr>
          <a:xfrm>
            <a:off x="213186" y="2828928"/>
            <a:ext cx="3323436" cy="71031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/>
          <a:lstStyle/>
          <a:p>
            <a:pPr marL="0" indent="0" algn="r">
              <a:buNone/>
            </a:pPr>
            <a:r>
              <a:rPr sz="1200" b="1" i="0">
                <a:solidFill>
                  <a:srgbClr val="272525"/>
                </a:solidFill>
                <a:latin typeface="Arial"/>
              </a:rPr>
              <a:t> Выполнение отверстий с высокой точностью</a:t>
            </a:r>
            <a:endParaRPr lang="ru-RU" sz="1200" dirty="0">
              <a:solidFill>
                <a:srgbClr val="D6E5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 12"/>
          <p:cNvSpPr/>
          <p:nvPr/>
        </p:nvSpPr>
        <p:spPr>
          <a:xfrm>
            <a:off x="5791822" y="3161780"/>
            <a:ext cx="3323436" cy="42406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sz="1400" b="0" i="0">
                <a:solidFill>
                  <a:srgbClr val="7068F4"/>
                </a:solidFill>
                <a:latin typeface="Arial Black"/>
              </a:rPr>
              <a:t>Шлифовальные</a:t>
            </a:r>
            <a:endParaRPr lang="en-US" sz="1200" dirty="0">
              <a:solidFill>
                <a:srgbClr val="D87AB0"/>
              </a:solidFill>
              <a:latin typeface="Arial Black" panose="020B0A04020102020204" pitchFamily="34" charset="0"/>
            </a:endParaRPr>
          </a:p>
        </p:txBody>
      </p:sp>
      <p:sp>
        <p:nvSpPr>
          <p:cNvPr id="55" name="Text 13"/>
          <p:cNvSpPr/>
          <p:nvPr/>
        </p:nvSpPr>
        <p:spPr>
          <a:xfrm>
            <a:off x="5752894" y="3642697"/>
            <a:ext cx="3323436" cy="71031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sz="1200" b="1" i="0">
                <a:solidFill>
                  <a:srgbClr val="272525"/>
                </a:solidFill>
                <a:latin typeface="Arial"/>
              </a:rPr>
              <a:t> Финишная обработка для точности размеров</a:t>
            </a:r>
            <a:endParaRPr lang="ru-RU" sz="1200" dirty="0">
              <a:solidFill>
                <a:srgbClr val="D6E5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 12"/>
          <p:cNvSpPr/>
          <p:nvPr/>
        </p:nvSpPr>
        <p:spPr>
          <a:xfrm>
            <a:off x="291042" y="3855991"/>
            <a:ext cx="3323436" cy="42406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indent="0" algn="r">
              <a:buNone/>
            </a:pPr>
            <a:r>
              <a:rPr sz="1400" b="0" i="0">
                <a:solidFill>
                  <a:srgbClr val="7068F4"/>
                </a:solidFill>
                <a:latin typeface="Arial Black"/>
              </a:rPr>
              <a:t>Электроэрозионные</a:t>
            </a:r>
            <a:endParaRPr lang="en-US" sz="1200" dirty="0">
              <a:solidFill>
                <a:srgbClr val="D87AB0"/>
              </a:solidFill>
              <a:latin typeface="Arial Black" panose="020B0A04020102020204" pitchFamily="34" charset="0"/>
            </a:endParaRPr>
          </a:p>
        </p:txBody>
      </p:sp>
      <p:sp>
        <p:nvSpPr>
          <p:cNvPr id="57" name="Text 13"/>
          <p:cNvSpPr/>
          <p:nvPr/>
        </p:nvSpPr>
        <p:spPr>
          <a:xfrm>
            <a:off x="252114" y="4336908"/>
            <a:ext cx="3323436" cy="71031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/>
          <a:lstStyle/>
          <a:p>
            <a:pPr marL="0" indent="0" algn="r">
              <a:buNone/>
            </a:pPr>
            <a:r>
              <a:rPr sz="1200" b="1" i="0">
                <a:solidFill>
                  <a:srgbClr val="272525"/>
                </a:solidFill>
                <a:latin typeface="Arial"/>
              </a:rPr>
              <a:t> Удаление материала электрическими разрядами</a:t>
            </a:r>
            <a:endParaRPr lang="ru-RU" sz="1200" dirty="0">
              <a:solidFill>
                <a:srgbClr val="D6E5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Rectangle 15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EF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3" name="Группа 112"/>
          <p:cNvGrpSpPr/>
          <p:nvPr/>
        </p:nvGrpSpPr>
        <p:grpSpPr>
          <a:xfrm>
            <a:off x="4748956" y="2504313"/>
            <a:ext cx="4084320" cy="1550257"/>
            <a:chOff x="4507887" y="2626762"/>
            <a:chExt cx="4084320" cy="1550257"/>
          </a:xfrm>
          <a:solidFill>
            <a:srgbClr val="444752"/>
          </a:solidFill>
        </p:grpSpPr>
        <p:sp>
          <p:nvSpPr>
            <p:cNvPr id="114" name="Скругленный прямоугольник 113"/>
            <p:cNvSpPr/>
            <p:nvPr/>
          </p:nvSpPr>
          <p:spPr>
            <a:xfrm>
              <a:off x="4507887" y="2626762"/>
              <a:ext cx="4084320" cy="1550257"/>
            </a:xfrm>
            <a:prstGeom prst="roundRect">
              <a:avLst>
                <a:gd name="adj" fmla="val 8802"/>
              </a:avLst>
            </a:prstGeom>
            <a:solidFill>
              <a:srgbClr val="F7F8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15" name="Группа 114"/>
            <p:cNvGrpSpPr/>
            <p:nvPr/>
          </p:nvGrpSpPr>
          <p:grpSpPr>
            <a:xfrm>
              <a:off x="4964528" y="2759608"/>
              <a:ext cx="3514121" cy="1124405"/>
              <a:chOff x="831014" y="3756999"/>
              <a:chExt cx="3514120" cy="987216"/>
            </a:xfrm>
            <a:grpFill/>
          </p:grpSpPr>
          <p:sp>
            <p:nvSpPr>
              <p:cNvPr id="116" name="Text 12"/>
              <p:cNvSpPr/>
              <p:nvPr/>
            </p:nvSpPr>
            <p:spPr>
              <a:xfrm>
                <a:off x="831015" y="3756999"/>
                <a:ext cx="3514119" cy="267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>
                <a:noAutofit/>
              </a:bodyPr>
              <a:lstStyle/>
              <a:p>
                <a:pPr marL="0" indent="0">
                  <a:buNone/>
                </a:pPr>
                <a:r>
                  <a:rPr sz="1300" b="0" i="0">
                    <a:solidFill>
                      <a:srgbClr val="7068F4"/>
                    </a:solidFill>
                    <a:latin typeface="Arial Black"/>
                  </a:rPr>
                  <a:t>Станки с автоматическим управлением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17" name="Text 13"/>
              <p:cNvSpPr/>
              <p:nvPr/>
            </p:nvSpPr>
            <p:spPr>
              <a:xfrm>
                <a:off x="831014" y="4120566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800" b="0" i="0">
                    <a:solidFill>
                      <a:srgbClr val="272525"/>
                    </a:solidFill>
                    <a:latin typeface="Arial"/>
                  </a:rPr>
                  <a:t>Полная автоматизация.</a:t>
                </a:r>
                <a:endParaRPr lang="en-US" sz="9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sz="800" b="0" i="0">
                    <a:solidFill>
                      <a:srgbClr val="272525"/>
                    </a:solidFill>
                    <a:latin typeface="Arial"/>
                  </a:rPr>
                  <a:t>- Автоматическая загрузка/выгрузка и смена инструмента.</a:t>
                </a:r>
              </a:p>
              <a:p>
                <a:r>
                  <a:rPr sz="800" b="0" i="0">
                    <a:solidFill>
                      <a:srgbClr val="272525"/>
                    </a:solidFill>
                    <a:latin typeface="Arial"/>
                  </a:rPr>
                  <a:t>- Минимальное участие оператора.</a:t>
                </a:r>
              </a:p>
              <a:p>
                <a:r>
                  <a:rPr sz="800" b="0" i="0">
                    <a:solidFill>
                      <a:srgbClr val="272525"/>
                    </a:solidFill>
                    <a:latin typeface="Arial"/>
                  </a:rPr>
                  <a:t>- Ориентированы на крупносерийное производство</a:t>
                </a:r>
              </a:p>
            </p:txBody>
          </p:sp>
        </p:grpSp>
      </p:grpSp>
      <p:cxnSp>
        <p:nvCxnSpPr>
          <p:cNvPr id="29" name="Google Shape;1535;p82"/>
          <p:cNvCxnSpPr/>
          <p:nvPr/>
        </p:nvCxnSpPr>
        <p:spPr>
          <a:xfrm flipV="1">
            <a:off x="7046397" y="868072"/>
            <a:ext cx="0" cy="876604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5" name="Google Shape;1535;p82"/>
          <p:cNvCxnSpPr/>
          <p:nvPr/>
        </p:nvCxnSpPr>
        <p:spPr>
          <a:xfrm>
            <a:off x="279045" y="1371296"/>
            <a:ext cx="6767352" cy="22860"/>
          </a:xfrm>
          <a:prstGeom prst="straightConnector1">
            <a:avLst/>
          </a:prstGeom>
          <a:noFill/>
          <a:ln w="19050" cap="flat" cmpd="sng">
            <a:solidFill>
              <a:srgbClr val="27252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33" name="Google Shape;1533;p82"/>
          <p:cNvSpPr txBox="1">
            <a:spLocks noGrp="1"/>
          </p:cNvSpPr>
          <p:nvPr>
            <p:ph type="title"/>
          </p:nvPr>
        </p:nvSpPr>
        <p:spPr>
          <a:xfrm>
            <a:off x="211826" y="0"/>
            <a:ext cx="4732236" cy="1353538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000" b="0" i="0">
                <a:solidFill>
                  <a:srgbClr val="7068F4"/>
                </a:solidFill>
                <a:latin typeface="Arial Black"/>
              </a:rPr>
              <a:t>Типы станков по управлению</a:t>
            </a:r>
            <a:endParaRPr sz="2000" dirty="0">
              <a:latin typeface="Arial Black" panose="020B0A04020102020204" pitchFamily="34" charset="0"/>
            </a:endParaRPr>
          </a:p>
        </p:txBody>
      </p:sp>
      <p:grpSp>
        <p:nvGrpSpPr>
          <p:cNvPr id="59" name="Группа 58"/>
          <p:cNvGrpSpPr/>
          <p:nvPr/>
        </p:nvGrpSpPr>
        <p:grpSpPr>
          <a:xfrm>
            <a:off x="397558" y="1602220"/>
            <a:ext cx="4084320" cy="1550257"/>
            <a:chOff x="4507887" y="2626762"/>
            <a:chExt cx="4084320" cy="1550257"/>
          </a:xfrm>
          <a:solidFill>
            <a:srgbClr val="444752"/>
          </a:solidFill>
        </p:grpSpPr>
        <p:sp>
          <p:nvSpPr>
            <p:cNvPr id="60" name="Скругленный прямоугольник 59"/>
            <p:cNvSpPr/>
            <p:nvPr/>
          </p:nvSpPr>
          <p:spPr>
            <a:xfrm>
              <a:off x="4507887" y="2626762"/>
              <a:ext cx="4084320" cy="1550257"/>
            </a:xfrm>
            <a:prstGeom prst="roundRect">
              <a:avLst>
                <a:gd name="adj" fmla="val 8802"/>
              </a:avLst>
            </a:prstGeom>
            <a:solidFill>
              <a:srgbClr val="F7F8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61" name="Группа 60"/>
            <p:cNvGrpSpPr/>
            <p:nvPr/>
          </p:nvGrpSpPr>
          <p:grpSpPr>
            <a:xfrm>
              <a:off x="4964528" y="2759608"/>
              <a:ext cx="3505659" cy="1124405"/>
              <a:chOff x="831014" y="3756999"/>
              <a:chExt cx="3505658" cy="987216"/>
            </a:xfrm>
            <a:grpFill/>
          </p:grpSpPr>
          <p:sp>
            <p:nvSpPr>
              <p:cNvPr id="66" name="Text 12"/>
              <p:cNvSpPr/>
              <p:nvPr/>
            </p:nvSpPr>
            <p:spPr>
              <a:xfrm>
                <a:off x="831014" y="3756999"/>
                <a:ext cx="3505658" cy="267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>
                <a:noAutofit/>
              </a:bodyPr>
              <a:lstStyle/>
              <a:p>
                <a:pPr marL="0" indent="0">
                  <a:buNone/>
                </a:pPr>
                <a:r>
                  <a:rPr sz="1300" b="0" i="0">
                    <a:solidFill>
                      <a:srgbClr val="7068F4"/>
                    </a:solidFill>
                    <a:latin typeface="Arial Black"/>
                  </a:rPr>
                  <a:t>Станки с ручным управлением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7" name="Text 13"/>
              <p:cNvSpPr/>
              <p:nvPr/>
            </p:nvSpPr>
            <p:spPr>
              <a:xfrm>
                <a:off x="831014" y="4120566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800" b="0" i="0">
                    <a:solidFill>
                      <a:srgbClr val="272525"/>
                    </a:solidFill>
                    <a:latin typeface="Arial"/>
                  </a:rPr>
                  <a:t>Переход от ручного к ЧПУ.</a:t>
                </a:r>
                <a:endParaRPr lang="en-US" sz="9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sz="800" b="0" i="0">
                    <a:solidFill>
                      <a:srgbClr val="272525"/>
                    </a:solidFill>
                    <a:latin typeface="Arial"/>
                  </a:rPr>
                  <a:t>- Ручная установка заготовки и инструмента.</a:t>
                </a:r>
              </a:p>
              <a:p>
                <a:r>
                  <a:rPr sz="800" b="0" i="0">
                    <a:solidFill>
                      <a:srgbClr val="272525"/>
                    </a:solidFill>
                    <a:latin typeface="Arial"/>
                  </a:rPr>
                  <a:t>- Корректировка параметров обработки вручную.</a:t>
                </a:r>
              </a:p>
              <a:p>
                <a:r>
                  <a:rPr sz="800" b="0" i="0">
                    <a:solidFill>
                      <a:srgbClr val="272525"/>
                    </a:solidFill>
                    <a:latin typeface="Arial"/>
                  </a:rPr>
                  <a:t>- Используются для единичного и мелкосерийного производства</a:t>
                </a:r>
              </a:p>
            </p:txBody>
          </p:sp>
        </p:grpSp>
      </p:grpSp>
      <p:grpSp>
        <p:nvGrpSpPr>
          <p:cNvPr id="123" name="Группа 122"/>
          <p:cNvGrpSpPr/>
          <p:nvPr/>
        </p:nvGrpSpPr>
        <p:grpSpPr>
          <a:xfrm>
            <a:off x="397558" y="3421646"/>
            <a:ext cx="4084320" cy="1550257"/>
            <a:chOff x="4507887" y="2626762"/>
            <a:chExt cx="4084320" cy="1550257"/>
          </a:xfrm>
          <a:solidFill>
            <a:srgbClr val="444752"/>
          </a:solidFill>
        </p:grpSpPr>
        <p:sp>
          <p:nvSpPr>
            <p:cNvPr id="124" name="Скругленный прямоугольник 123"/>
            <p:cNvSpPr/>
            <p:nvPr/>
          </p:nvSpPr>
          <p:spPr>
            <a:xfrm>
              <a:off x="4507887" y="2626762"/>
              <a:ext cx="4084320" cy="1550257"/>
            </a:xfrm>
            <a:prstGeom prst="roundRect">
              <a:avLst>
                <a:gd name="adj" fmla="val 8802"/>
              </a:avLst>
            </a:prstGeom>
            <a:solidFill>
              <a:srgbClr val="F7F8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25" name="Группа 124"/>
            <p:cNvGrpSpPr/>
            <p:nvPr/>
          </p:nvGrpSpPr>
          <p:grpSpPr>
            <a:xfrm>
              <a:off x="4964528" y="2759608"/>
              <a:ext cx="3505659" cy="1124405"/>
              <a:chOff x="831014" y="3756999"/>
              <a:chExt cx="3505658" cy="987216"/>
            </a:xfrm>
            <a:grpFill/>
          </p:grpSpPr>
          <p:sp>
            <p:nvSpPr>
              <p:cNvPr id="126" name="Text 12"/>
              <p:cNvSpPr/>
              <p:nvPr/>
            </p:nvSpPr>
            <p:spPr>
              <a:xfrm>
                <a:off x="831015" y="3756999"/>
                <a:ext cx="3505657" cy="267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>
                <a:noAutofit/>
              </a:bodyPr>
              <a:lstStyle/>
              <a:p>
                <a:pPr marL="0" indent="0">
                  <a:buNone/>
                </a:pPr>
                <a:r>
                  <a:rPr sz="1300" b="0" i="0">
                    <a:solidFill>
                      <a:srgbClr val="7068F4"/>
                    </a:solidFill>
                    <a:latin typeface="Arial Black"/>
                  </a:rPr>
                  <a:t>Станки с полуавтоматическим управлением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27" name="Text 13"/>
              <p:cNvSpPr/>
              <p:nvPr/>
            </p:nvSpPr>
            <p:spPr>
              <a:xfrm>
                <a:off x="831014" y="4120566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800" b="0" i="0">
                    <a:solidFill>
                      <a:srgbClr val="272525"/>
                    </a:solidFill>
                    <a:latin typeface="Arial"/>
                  </a:rPr>
                  <a:t>Частичная автоматизация.</a:t>
                </a:r>
                <a:endParaRPr lang="en-US" sz="9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sz="800" b="0" i="0">
                    <a:solidFill>
                      <a:srgbClr val="272525"/>
                    </a:solidFill>
                    <a:latin typeface="Arial"/>
                  </a:rPr>
                  <a:t>- Ручная загрузка заготовок.</a:t>
                </a:r>
              </a:p>
              <a:p>
                <a:r>
                  <a:rPr sz="800" b="0" i="0">
                    <a:solidFill>
                      <a:srgbClr val="272525"/>
                    </a:solidFill>
                    <a:latin typeface="Arial"/>
                  </a:rPr>
                  <a:t>- Оператор контролирует процесс в реальном времени.</a:t>
                </a:r>
              </a:p>
              <a:p>
                <a:r>
                  <a:rPr sz="800" b="0" i="0">
                    <a:solidFill>
                      <a:srgbClr val="272525"/>
                    </a:solidFill>
                    <a:latin typeface="Arial"/>
                  </a:rPr>
                  <a:t>- Применяются в серийном производстве</a:t>
                </a:r>
              </a:p>
            </p:txBody>
          </p:sp>
        </p:grpSp>
      </p:grpSp>
      <p:pic>
        <p:nvPicPr>
          <p:cNvPr id="1536" name="Picture 1535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0424" y="162732"/>
            <a:ext cx="3071947" cy="2071237"/>
          </a:xfrm>
          <a:prstGeom prst="rect">
            <a:avLst/>
          </a:prstGeom>
          <a:ln w="12700">
            <a:solidFill>
              <a:srgbClr val="272525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Rectangle 15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EF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29" name="Google Shape;1535;p82"/>
          <p:cNvCxnSpPr/>
          <p:nvPr/>
        </p:nvCxnSpPr>
        <p:spPr>
          <a:xfrm flipV="1">
            <a:off x="7046397" y="868072"/>
            <a:ext cx="0" cy="876604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5" name="Google Shape;1535;p82"/>
          <p:cNvCxnSpPr/>
          <p:nvPr/>
        </p:nvCxnSpPr>
        <p:spPr>
          <a:xfrm>
            <a:off x="77871" y="1335653"/>
            <a:ext cx="6968526" cy="58503"/>
          </a:xfrm>
          <a:prstGeom prst="straightConnector1">
            <a:avLst/>
          </a:prstGeom>
          <a:noFill/>
          <a:ln w="19050" cap="flat" cmpd="sng">
            <a:solidFill>
              <a:srgbClr val="272525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" name="Группа 1"/>
          <p:cNvGrpSpPr/>
          <p:nvPr/>
        </p:nvGrpSpPr>
        <p:grpSpPr>
          <a:xfrm>
            <a:off x="645822" y="1559531"/>
            <a:ext cx="7949612" cy="3446810"/>
            <a:chOff x="958242" y="1696691"/>
            <a:chExt cx="7949612" cy="3446810"/>
          </a:xfrm>
        </p:grpSpPr>
        <p:grpSp>
          <p:nvGrpSpPr>
            <p:cNvPr id="53" name="Группа 52"/>
            <p:cNvGrpSpPr/>
            <p:nvPr/>
          </p:nvGrpSpPr>
          <p:grpSpPr>
            <a:xfrm>
              <a:off x="958242" y="3963403"/>
              <a:ext cx="3323436" cy="1180098"/>
              <a:chOff x="831014" y="3716130"/>
              <a:chExt cx="3323435" cy="1036113"/>
            </a:xfrm>
          </p:grpSpPr>
          <p:sp>
            <p:nvSpPr>
              <p:cNvPr id="83" name="Text 12"/>
              <p:cNvSpPr/>
              <p:nvPr/>
            </p:nvSpPr>
            <p:spPr>
              <a:xfrm>
                <a:off x="831014" y="3716130"/>
                <a:ext cx="3323434" cy="3723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400" b="0" i="0">
                    <a:solidFill>
                      <a:srgbClr val="7068F4"/>
                    </a:solidFill>
                    <a:latin typeface="Arial Black"/>
                  </a:rPr>
                  <a:t>4-х осевые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84" name="Text 13"/>
              <p:cNvSpPr/>
              <p:nvPr/>
            </p:nvSpPr>
            <p:spPr>
              <a:xfrm>
                <a:off x="831014" y="4128594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1200" b="1" i="0">
                    <a:solidFill>
                      <a:srgbClr val="272525"/>
                    </a:solidFill>
                    <a:latin typeface="Arial"/>
                  </a:rPr>
                  <a:t> Добавление оси вращения, обработка с нескольких сторон</a:t>
                </a:r>
                <a:endParaRPr lang="en-US" sz="9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4" name="Группа 53"/>
            <p:cNvGrpSpPr/>
            <p:nvPr/>
          </p:nvGrpSpPr>
          <p:grpSpPr>
            <a:xfrm>
              <a:off x="958242" y="2857633"/>
              <a:ext cx="3323437" cy="1124405"/>
              <a:chOff x="831014" y="3756999"/>
              <a:chExt cx="3323436" cy="987216"/>
            </a:xfrm>
          </p:grpSpPr>
          <p:sp>
            <p:nvSpPr>
              <p:cNvPr id="79" name="Text 12"/>
              <p:cNvSpPr/>
              <p:nvPr/>
            </p:nvSpPr>
            <p:spPr>
              <a:xfrm>
                <a:off x="831015" y="3756999"/>
                <a:ext cx="3323435" cy="267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400" b="0" i="0">
                    <a:solidFill>
                      <a:srgbClr val="7068F4"/>
                    </a:solidFill>
                    <a:latin typeface="Arial Black"/>
                  </a:rPr>
                  <a:t>3D (3-х осевые)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80" name="Text 13"/>
              <p:cNvSpPr/>
              <p:nvPr/>
            </p:nvSpPr>
            <p:spPr>
              <a:xfrm>
                <a:off x="831014" y="4120566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1200" b="1" i="0">
                    <a:solidFill>
                      <a:srgbClr val="272525"/>
                    </a:solidFill>
                    <a:latin typeface="Arial"/>
                  </a:rPr>
                  <a:t> Распространенные фрезерные и гравировальные станки, обрабатывают сложные формы</a:t>
                </a:r>
                <a:endParaRPr lang="en-US" sz="9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5" name="Группа 54"/>
            <p:cNvGrpSpPr/>
            <p:nvPr/>
          </p:nvGrpSpPr>
          <p:grpSpPr>
            <a:xfrm>
              <a:off x="958242" y="1696691"/>
              <a:ext cx="3350007" cy="1106932"/>
              <a:chOff x="831014" y="3740226"/>
              <a:chExt cx="3350006" cy="971876"/>
            </a:xfrm>
          </p:grpSpPr>
          <p:sp>
            <p:nvSpPr>
              <p:cNvPr id="75" name="Text 12"/>
              <p:cNvSpPr/>
              <p:nvPr/>
            </p:nvSpPr>
            <p:spPr>
              <a:xfrm>
                <a:off x="831014" y="3740226"/>
                <a:ext cx="3350006" cy="3000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400" b="0" i="0">
                    <a:solidFill>
                      <a:srgbClr val="7068F4"/>
                    </a:solidFill>
                    <a:latin typeface="Arial Black"/>
                  </a:rPr>
                  <a:t>2D (2-х осевые)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76" name="Text 13"/>
              <p:cNvSpPr/>
              <p:nvPr/>
            </p:nvSpPr>
            <p:spPr>
              <a:xfrm>
                <a:off x="831014" y="4088453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1200" b="1" i="0">
                    <a:solidFill>
                      <a:srgbClr val="272525"/>
                    </a:solidFill>
                    <a:latin typeface="Arial"/>
                  </a:rPr>
                  <a:t> Простые токарные станки, ограничены простыми контурами</a:t>
                </a:r>
                <a:endParaRPr lang="ru-RU" sz="12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5" name="Группа 84"/>
            <p:cNvGrpSpPr/>
            <p:nvPr/>
          </p:nvGrpSpPr>
          <p:grpSpPr>
            <a:xfrm>
              <a:off x="5584418" y="3931578"/>
              <a:ext cx="3323436" cy="1180098"/>
              <a:chOff x="831014" y="3716130"/>
              <a:chExt cx="3323435" cy="1036113"/>
            </a:xfrm>
          </p:grpSpPr>
          <p:sp>
            <p:nvSpPr>
              <p:cNvPr id="88" name="Text 12"/>
              <p:cNvSpPr/>
              <p:nvPr/>
            </p:nvSpPr>
            <p:spPr>
              <a:xfrm>
                <a:off x="831014" y="3716130"/>
                <a:ext cx="3323434" cy="3723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400" b="0" i="0">
                    <a:solidFill>
                      <a:srgbClr val="7068F4"/>
                    </a:solidFill>
                    <a:latin typeface="Arial Black"/>
                  </a:rPr>
                  <a:t>Многоосевые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89" name="Text 13"/>
              <p:cNvSpPr/>
              <p:nvPr/>
            </p:nvSpPr>
            <p:spPr>
              <a:xfrm>
                <a:off x="831014" y="4128594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1200" b="1" i="0">
                    <a:solidFill>
                      <a:srgbClr val="272525"/>
                    </a:solidFill>
                    <a:latin typeface="Arial"/>
                  </a:rPr>
                  <a:t> Для очень сложной геометрии, высокая производительность</a:t>
                </a:r>
                <a:endParaRPr lang="en-US" sz="9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0" name="Группа 89"/>
            <p:cNvGrpSpPr/>
            <p:nvPr/>
          </p:nvGrpSpPr>
          <p:grpSpPr>
            <a:xfrm>
              <a:off x="5584416" y="2857633"/>
              <a:ext cx="3323437" cy="1124405"/>
              <a:chOff x="831014" y="3756999"/>
              <a:chExt cx="3323436" cy="987216"/>
            </a:xfrm>
          </p:grpSpPr>
          <p:sp>
            <p:nvSpPr>
              <p:cNvPr id="93" name="Text 12"/>
              <p:cNvSpPr/>
              <p:nvPr/>
            </p:nvSpPr>
            <p:spPr>
              <a:xfrm>
                <a:off x="831015" y="3756999"/>
                <a:ext cx="3323435" cy="267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400" b="0" i="0">
                    <a:solidFill>
                      <a:srgbClr val="7068F4"/>
                    </a:solidFill>
                    <a:latin typeface="Arial Black"/>
                  </a:rPr>
                  <a:t>5-ти осевые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94" name="Text 13"/>
              <p:cNvSpPr/>
              <p:nvPr/>
            </p:nvSpPr>
            <p:spPr>
              <a:xfrm>
                <a:off x="831014" y="4120566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1200" b="1" i="0">
                    <a:solidFill>
                      <a:srgbClr val="272525"/>
                    </a:solidFill>
                    <a:latin typeface="Arial"/>
                  </a:rPr>
                  <a:t> Максимальная гибкость, сложные компоненты, высокие требования к квалификации</a:t>
                </a:r>
                <a:endParaRPr lang="en-US" sz="9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3" name="Google Shape;1533;p82"/>
          <p:cNvSpPr txBox="1">
            <a:spLocks noGrp="1"/>
          </p:cNvSpPr>
          <p:nvPr>
            <p:ph type="title"/>
          </p:nvPr>
        </p:nvSpPr>
        <p:spPr>
          <a:xfrm>
            <a:off x="211826" y="0"/>
            <a:ext cx="4732236" cy="1331593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000" b="0" i="0">
                <a:solidFill>
                  <a:srgbClr val="7068F4"/>
                </a:solidFill>
                <a:latin typeface="Arial Black"/>
              </a:rPr>
              <a:t>Классификация станков с ЧПУ по количеству осей</a:t>
            </a:r>
            <a:endParaRPr sz="2000" dirty="0">
              <a:latin typeface="Arial Black" panose="020B0A04020102020204" pitchFamily="34" charset="0"/>
            </a:endParaRPr>
          </a:p>
        </p:txBody>
      </p:sp>
      <p:pic>
        <p:nvPicPr>
          <p:cNvPr id="1536" name="Picture 1535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1666" y="162732"/>
            <a:ext cx="2369462" cy="2071237"/>
          </a:xfrm>
          <a:prstGeom prst="rect">
            <a:avLst/>
          </a:prstGeom>
          <a:ln w="12700">
            <a:solidFill>
              <a:srgbClr val="272525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1" name="Rectangle 225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EF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246" name="Google Shape;2246;p97"/>
          <p:cNvSpPr txBox="1">
            <a:spLocks noGrp="1"/>
          </p:cNvSpPr>
          <p:nvPr>
            <p:ph type="title"/>
          </p:nvPr>
        </p:nvSpPr>
        <p:spPr>
          <a:xfrm flipH="1">
            <a:off x="534010" y="1310640"/>
            <a:ext cx="7863230" cy="195243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sz="2400" b="0" i="0">
                <a:solidFill>
                  <a:srgbClr val="7068F4"/>
                </a:solidFill>
                <a:latin typeface="Arial Black"/>
              </a:rPr>
              <a:t>Применение станков с ЧПУ в различных отраслях промышленности</a:t>
            </a:r>
            <a:endParaRPr sz="2400" dirty="0">
              <a:latin typeface="Arial Black" panose="020B0A04020102020204" pitchFamily="34" charset="0"/>
            </a:endParaRPr>
          </a:p>
        </p:txBody>
      </p:sp>
      <p:sp>
        <p:nvSpPr>
          <p:cNvPr id="2248" name="Google Shape;2248;p97"/>
          <p:cNvSpPr txBox="1">
            <a:spLocks noGrp="1"/>
          </p:cNvSpPr>
          <p:nvPr>
            <p:ph type="title" idx="4294967295"/>
          </p:nvPr>
        </p:nvSpPr>
        <p:spPr>
          <a:xfrm>
            <a:off x="5875451" y="3319807"/>
            <a:ext cx="719137" cy="84137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rgbClr val="D6E5EF"/>
              </a:solidFill>
              <a:latin typeface="DFMincho-SU" panose="02010609010101010101" pitchFamily="1" charset="-128"/>
              <a:ea typeface="DFMincho-SU" panose="02010609010101010101" pitchFamily="1" charset="-128"/>
            </a:endParaRPr>
          </a:p>
        </p:txBody>
      </p:sp>
      <p:cxnSp>
        <p:nvCxnSpPr>
          <p:cNvPr id="2249" name="Google Shape;2249;p97"/>
          <p:cNvCxnSpPr/>
          <p:nvPr/>
        </p:nvCxnSpPr>
        <p:spPr>
          <a:xfrm>
            <a:off x="4063170" y="3237826"/>
            <a:ext cx="4343700" cy="0"/>
          </a:xfrm>
          <a:prstGeom prst="straightConnector1">
            <a:avLst/>
          </a:prstGeom>
          <a:noFill/>
          <a:ln w="19050" cap="flat" cmpd="sng">
            <a:solidFill>
              <a:srgbClr val="272525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250" name="Picture 2249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95206" cy="150614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Rectangle 15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EF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29" name="Google Shape;1535;p82"/>
          <p:cNvCxnSpPr/>
          <p:nvPr/>
        </p:nvCxnSpPr>
        <p:spPr>
          <a:xfrm flipV="1">
            <a:off x="7046398" y="1371296"/>
            <a:ext cx="0" cy="876604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5" name="Google Shape;1535;p82"/>
          <p:cNvCxnSpPr/>
          <p:nvPr/>
        </p:nvCxnSpPr>
        <p:spPr>
          <a:xfrm>
            <a:off x="284501" y="2225040"/>
            <a:ext cx="6767352" cy="22860"/>
          </a:xfrm>
          <a:prstGeom prst="straightConnector1">
            <a:avLst/>
          </a:prstGeom>
          <a:noFill/>
          <a:ln w="19050" cap="flat" cmpd="sng">
            <a:solidFill>
              <a:srgbClr val="27252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33" name="Google Shape;1533;p82"/>
          <p:cNvSpPr txBox="1">
            <a:spLocks noGrp="1"/>
          </p:cNvSpPr>
          <p:nvPr>
            <p:ph type="title"/>
          </p:nvPr>
        </p:nvSpPr>
        <p:spPr>
          <a:xfrm>
            <a:off x="190284" y="814530"/>
            <a:ext cx="4732236" cy="138216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000" b="0" i="0">
                <a:solidFill>
                  <a:srgbClr val="7068F4"/>
                </a:solidFill>
                <a:latin typeface="Arial Black"/>
              </a:rPr>
              <a:t>Роль станков с ЧПУ в машиностроении</a:t>
            </a:r>
            <a:endParaRPr sz="2000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285" y="2508337"/>
            <a:ext cx="882449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defTabSz="685800">
              <a:buClrTx/>
              <a:buSzPts val="1800"/>
            </a:pPr>
            <a:r>
              <a:rPr sz="1200" b="0" i="0">
                <a:solidFill>
                  <a:srgbClr val="272525"/>
                </a:solidFill>
              </a:rPr>
              <a:t>• Ключевые технологии для:</a:t>
            </a:r>
          </a:p>
          <a:p>
            <a:r>
              <a:rPr sz="1200" b="0" i="0">
                <a:solidFill>
                  <a:srgbClr val="272525"/>
                </a:solidFill>
              </a:rPr>
              <a:t>  - Автомобильной промышленности:</a:t>
            </a:r>
          </a:p>
          <a:p>
            <a:r>
              <a:rPr sz="1200" b="0" i="0">
                <a:solidFill>
                  <a:srgbClr val="272525"/>
                </a:solidFill>
              </a:rPr>
              <a:t>    - Высокоточные детали двигателей и трансмиссий</a:t>
            </a:r>
          </a:p>
          <a:p>
            <a:r>
              <a:rPr sz="1200" b="0" i="0">
                <a:solidFill>
                  <a:srgbClr val="272525"/>
                </a:solidFill>
              </a:rPr>
              <a:t>    - Элементы кузова и интерьера</a:t>
            </a:r>
          </a:p>
          <a:p>
            <a:r>
              <a:rPr sz="1200" b="0" i="0">
                <a:solidFill>
                  <a:srgbClr val="272525"/>
                </a:solidFill>
              </a:rPr>
              <a:t>  - Авиационной промышленности:</a:t>
            </a:r>
          </a:p>
          <a:p>
            <a:r>
              <a:rPr sz="1200" b="0" i="0">
                <a:solidFill>
                  <a:srgbClr val="272525"/>
                </a:solidFill>
              </a:rPr>
              <a:t>    - Детали двигателей и конструктивные элементы</a:t>
            </a:r>
          </a:p>
          <a:p>
            <a:r>
              <a:rPr sz="1200" b="0" i="0">
                <a:solidFill>
                  <a:srgbClr val="272525"/>
                </a:solidFill>
              </a:rPr>
              <a:t>  - Станкостроения:</a:t>
            </a:r>
          </a:p>
          <a:p>
            <a:r>
              <a:rPr sz="1200" b="0" i="0">
                <a:solidFill>
                  <a:srgbClr val="272525"/>
                </a:solidFill>
              </a:rPr>
              <a:t>    - Прецизионные детали станков и режущий инструмент</a:t>
            </a:r>
          </a:p>
          <a:p>
            <a:r>
              <a:rPr sz="1200" b="0" i="0">
                <a:solidFill>
                  <a:srgbClr val="272525"/>
                </a:solidFill>
              </a:rPr>
              <a:t>• Обеспечивают производительность и гибкость.</a:t>
            </a:r>
          </a:p>
        </p:txBody>
      </p:sp>
      <p:pic>
        <p:nvPicPr>
          <p:cNvPr id="1536" name="Picture 1535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083" y="274412"/>
            <a:ext cx="3066630" cy="2071237"/>
          </a:xfrm>
          <a:prstGeom prst="rect">
            <a:avLst/>
          </a:prstGeom>
          <a:ln w="12700">
            <a:solidFill>
              <a:srgbClr val="272525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Rectangle 15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EF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29" name="Google Shape;1535;p82"/>
          <p:cNvCxnSpPr/>
          <p:nvPr/>
        </p:nvCxnSpPr>
        <p:spPr>
          <a:xfrm flipV="1">
            <a:off x="7046397" y="868072"/>
            <a:ext cx="0" cy="876604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5" name="Google Shape;1535;p82"/>
          <p:cNvCxnSpPr/>
          <p:nvPr/>
        </p:nvCxnSpPr>
        <p:spPr>
          <a:xfrm>
            <a:off x="77871" y="1279994"/>
            <a:ext cx="6968526" cy="58503"/>
          </a:xfrm>
          <a:prstGeom prst="straightConnector1">
            <a:avLst/>
          </a:prstGeom>
          <a:noFill/>
          <a:ln w="19050" cap="flat" cmpd="sng">
            <a:solidFill>
              <a:srgbClr val="27252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33" name="Google Shape;1533;p82"/>
          <p:cNvSpPr txBox="1">
            <a:spLocks noGrp="1"/>
          </p:cNvSpPr>
          <p:nvPr>
            <p:ph type="title"/>
          </p:nvPr>
        </p:nvSpPr>
        <p:spPr>
          <a:xfrm>
            <a:off x="77871" y="0"/>
            <a:ext cx="4866191" cy="1276571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000" b="0" i="0">
                <a:solidFill>
                  <a:srgbClr val="7068F4"/>
                </a:solidFill>
                <a:latin typeface="Arial Black"/>
              </a:rPr>
              <a:t>Преимущества станков с ЧПУ</a:t>
            </a:r>
            <a:endParaRPr sz="2000" dirty="0">
              <a:latin typeface="Arial Black" panose="020B0A04020102020204" pitchFamily="34" charset="0"/>
            </a:endParaRPr>
          </a:p>
        </p:txBody>
      </p:sp>
      <p:sp>
        <p:nvSpPr>
          <p:cNvPr id="69" name="Google Shape;1534;p82"/>
          <p:cNvSpPr txBox="1">
            <a:spLocks/>
          </p:cNvSpPr>
          <p:nvPr/>
        </p:nvSpPr>
        <p:spPr>
          <a:xfrm>
            <a:off x="4726727" y="2389100"/>
            <a:ext cx="4322276" cy="2655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600" b="0" i="0" u="none" strike="noStrike" cap="none">
                <a:solidFill>
                  <a:schemeClr val="tx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39700" indent="0" algn="ctr"/>
            <a:r>
              <a:rPr sz="1400" b="0" i="0">
                <a:solidFill>
                  <a:srgbClr val="272525"/>
                </a:solidFill>
              </a:rPr>
              <a:t>Использование ЧПУ-станков повышает качество, автоматизирует процессы и снижает себестоимость.</a:t>
            </a:r>
            <a:endParaRPr lang="ru-RU" sz="1400" dirty="0">
              <a:solidFill>
                <a:srgbClr val="D6E5EF"/>
              </a:solidFill>
            </a:endParaRPr>
          </a:p>
        </p:txBody>
      </p:sp>
      <p:grpSp>
        <p:nvGrpSpPr>
          <p:cNvPr id="36" name="Группа 35"/>
          <p:cNvGrpSpPr/>
          <p:nvPr/>
        </p:nvGrpSpPr>
        <p:grpSpPr>
          <a:xfrm>
            <a:off x="951596" y="1447811"/>
            <a:ext cx="3728135" cy="3602753"/>
            <a:chOff x="5298536" y="1533659"/>
            <a:chExt cx="3728135" cy="3602753"/>
          </a:xfrm>
        </p:grpSpPr>
        <p:grpSp>
          <p:nvGrpSpPr>
            <p:cNvPr id="37" name="Группа 36"/>
            <p:cNvGrpSpPr/>
            <p:nvPr/>
          </p:nvGrpSpPr>
          <p:grpSpPr>
            <a:xfrm>
              <a:off x="5298536" y="1543992"/>
              <a:ext cx="316826" cy="3405797"/>
              <a:chOff x="5297129" y="1735378"/>
              <a:chExt cx="316826" cy="3405797"/>
            </a:xfrm>
          </p:grpSpPr>
          <p:grpSp>
            <p:nvGrpSpPr>
              <p:cNvPr id="49" name="Группа 48"/>
              <p:cNvGrpSpPr/>
              <p:nvPr/>
            </p:nvGrpSpPr>
            <p:grpSpPr>
              <a:xfrm>
                <a:off x="5297129" y="2345502"/>
                <a:ext cx="316826" cy="363935"/>
                <a:chOff x="324611" y="3293427"/>
                <a:chExt cx="438507" cy="438507"/>
              </a:xfrm>
            </p:grpSpPr>
            <p:sp>
              <p:nvSpPr>
                <p:cNvPr id="72" name="Shape 10"/>
                <p:cNvSpPr/>
                <p:nvPr/>
              </p:nvSpPr>
              <p:spPr>
                <a:xfrm>
                  <a:off x="324611" y="3293427"/>
                  <a:ext cx="438507" cy="438507"/>
                </a:xfrm>
                <a:prstGeom prst="roundRect">
                  <a:avLst>
                    <a:gd name="adj" fmla="val 6668"/>
                  </a:avLst>
                </a:prstGeom>
                <a:solidFill>
                  <a:srgbClr val="F7F8FA"/>
                </a:solidFill>
                <a:ln>
                  <a:noFill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73" name="Text 11"/>
                <p:cNvSpPr/>
                <p:nvPr/>
              </p:nvSpPr>
              <p:spPr>
                <a:xfrm>
                  <a:off x="446233" y="3359375"/>
                  <a:ext cx="195264" cy="2924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2300"/>
                    </a:lnSpc>
                    <a:buNone/>
                  </a:pPr>
                  <a:r>
                    <a:rPr lang="en-US" sz="1600" dirty="0">
                      <a:solidFill>
                        <a:srgbClr val="272525"/>
                      </a:solidFill>
                      <a:latin typeface="Tomorrow" pitchFamily="34" charset="0"/>
                      <a:ea typeface="Tomorrow" pitchFamily="34" charset="-122"/>
                      <a:cs typeface="Tomorrow" pitchFamily="34" charset="-120"/>
                    </a:rPr>
                    <a:t>2</a:t>
                  </a:r>
                  <a:endParaRPr lang="en-US" sz="1600" dirty="0">
                    <a:solidFill>
                      <a:srgbClr val="D6E5EF"/>
                    </a:solidFill>
                  </a:endParaRPr>
                </a:p>
              </p:txBody>
            </p:sp>
          </p:grpSp>
          <p:grpSp>
            <p:nvGrpSpPr>
              <p:cNvPr id="50" name="Группа 49"/>
              <p:cNvGrpSpPr/>
              <p:nvPr/>
            </p:nvGrpSpPr>
            <p:grpSpPr>
              <a:xfrm>
                <a:off x="5297129" y="1735378"/>
                <a:ext cx="316826" cy="363935"/>
                <a:chOff x="324611" y="3293427"/>
                <a:chExt cx="438507" cy="438507"/>
              </a:xfrm>
            </p:grpSpPr>
            <p:sp>
              <p:nvSpPr>
                <p:cNvPr id="70" name="Shape 10"/>
                <p:cNvSpPr/>
                <p:nvPr/>
              </p:nvSpPr>
              <p:spPr>
                <a:xfrm>
                  <a:off x="324611" y="3293427"/>
                  <a:ext cx="438507" cy="438507"/>
                </a:xfrm>
                <a:prstGeom prst="roundRect">
                  <a:avLst>
                    <a:gd name="adj" fmla="val 6668"/>
                  </a:avLst>
                </a:prstGeom>
                <a:solidFill>
                  <a:srgbClr val="F7F8FA"/>
                </a:solidFill>
                <a:ln>
                  <a:noFill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71" name="Text 11"/>
                <p:cNvSpPr/>
                <p:nvPr/>
              </p:nvSpPr>
              <p:spPr>
                <a:xfrm>
                  <a:off x="446233" y="3359375"/>
                  <a:ext cx="195264" cy="2924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2300"/>
                    </a:lnSpc>
                    <a:buNone/>
                  </a:pPr>
                  <a:r>
                    <a:rPr lang="ru-RU" sz="1600" dirty="0">
                      <a:solidFill>
                        <a:srgbClr val="272525"/>
                      </a:solidFill>
                      <a:latin typeface="Tomorrow" pitchFamily="34" charset="0"/>
                      <a:ea typeface="Tomorrow" pitchFamily="34" charset="-122"/>
                      <a:cs typeface="Tomorrow" pitchFamily="34" charset="-120"/>
                    </a:rPr>
                    <a:t>1</a:t>
                  </a:r>
                  <a:endParaRPr lang="en-US" sz="1600" dirty="0">
                    <a:solidFill>
                      <a:srgbClr val="D6E5EF"/>
                    </a:solidFill>
                  </a:endParaRPr>
                </a:p>
              </p:txBody>
            </p:sp>
          </p:grpSp>
          <p:grpSp>
            <p:nvGrpSpPr>
              <p:cNvPr id="51" name="Группа 50"/>
              <p:cNvGrpSpPr/>
              <p:nvPr/>
            </p:nvGrpSpPr>
            <p:grpSpPr>
              <a:xfrm>
                <a:off x="5297129" y="2955626"/>
                <a:ext cx="316826" cy="363935"/>
                <a:chOff x="324611" y="3293427"/>
                <a:chExt cx="438507" cy="438507"/>
              </a:xfrm>
            </p:grpSpPr>
            <p:sp>
              <p:nvSpPr>
                <p:cNvPr id="61" name="Shape 10"/>
                <p:cNvSpPr/>
                <p:nvPr/>
              </p:nvSpPr>
              <p:spPr>
                <a:xfrm>
                  <a:off x="324611" y="3293427"/>
                  <a:ext cx="438507" cy="438507"/>
                </a:xfrm>
                <a:prstGeom prst="roundRect">
                  <a:avLst>
                    <a:gd name="adj" fmla="val 6668"/>
                  </a:avLst>
                </a:prstGeom>
                <a:solidFill>
                  <a:srgbClr val="F7F8FA"/>
                </a:solidFill>
                <a:ln>
                  <a:noFill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67" name="Text 11"/>
                <p:cNvSpPr/>
                <p:nvPr/>
              </p:nvSpPr>
              <p:spPr>
                <a:xfrm>
                  <a:off x="446233" y="3359375"/>
                  <a:ext cx="195264" cy="2924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2300"/>
                    </a:lnSpc>
                    <a:buNone/>
                  </a:pPr>
                  <a:r>
                    <a:rPr lang="ru-RU" sz="1600" dirty="0">
                      <a:solidFill>
                        <a:srgbClr val="272525"/>
                      </a:solidFill>
                      <a:latin typeface="Tomorrow" pitchFamily="34" charset="0"/>
                      <a:ea typeface="Tomorrow" pitchFamily="34" charset="-122"/>
                      <a:cs typeface="Tomorrow" pitchFamily="34" charset="-120"/>
                    </a:rPr>
                    <a:t>3</a:t>
                  </a:r>
                  <a:endParaRPr lang="en-US" sz="1600" dirty="0">
                    <a:solidFill>
                      <a:srgbClr val="D6E5EF"/>
                    </a:solidFill>
                  </a:endParaRPr>
                </a:p>
              </p:txBody>
            </p:sp>
          </p:grpSp>
          <p:grpSp>
            <p:nvGrpSpPr>
              <p:cNvPr id="52" name="Группа 51"/>
              <p:cNvGrpSpPr/>
              <p:nvPr/>
            </p:nvGrpSpPr>
            <p:grpSpPr>
              <a:xfrm>
                <a:off x="5297129" y="3565750"/>
                <a:ext cx="316826" cy="363935"/>
                <a:chOff x="324611" y="3293427"/>
                <a:chExt cx="438507" cy="438507"/>
              </a:xfrm>
            </p:grpSpPr>
            <p:sp>
              <p:nvSpPr>
                <p:cNvPr id="59" name="Shape 10"/>
                <p:cNvSpPr/>
                <p:nvPr/>
              </p:nvSpPr>
              <p:spPr>
                <a:xfrm>
                  <a:off x="324611" y="3293427"/>
                  <a:ext cx="438507" cy="438507"/>
                </a:xfrm>
                <a:prstGeom prst="roundRect">
                  <a:avLst>
                    <a:gd name="adj" fmla="val 6668"/>
                  </a:avLst>
                </a:prstGeom>
                <a:solidFill>
                  <a:srgbClr val="F7F8FA"/>
                </a:solidFill>
                <a:ln>
                  <a:noFill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60" name="Text 11"/>
                <p:cNvSpPr/>
                <p:nvPr/>
              </p:nvSpPr>
              <p:spPr>
                <a:xfrm>
                  <a:off x="446233" y="3359375"/>
                  <a:ext cx="195264" cy="2924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2300"/>
                    </a:lnSpc>
                    <a:buNone/>
                  </a:pPr>
                  <a:r>
                    <a:rPr lang="ru-RU" sz="1600" dirty="0">
                      <a:solidFill>
                        <a:srgbClr val="272525"/>
                      </a:solidFill>
                      <a:latin typeface="Tomorrow" pitchFamily="34" charset="0"/>
                      <a:ea typeface="Tomorrow" pitchFamily="34" charset="-122"/>
                      <a:cs typeface="Tomorrow" pitchFamily="34" charset="-120"/>
                    </a:rPr>
                    <a:t>4</a:t>
                  </a:r>
                  <a:endParaRPr lang="en-US" sz="1600" dirty="0">
                    <a:solidFill>
                      <a:srgbClr val="D6E5EF"/>
                    </a:solidFill>
                  </a:endParaRPr>
                </a:p>
              </p:txBody>
            </p:sp>
          </p:grpSp>
          <p:grpSp>
            <p:nvGrpSpPr>
              <p:cNvPr id="53" name="Группа 52"/>
              <p:cNvGrpSpPr/>
              <p:nvPr/>
            </p:nvGrpSpPr>
            <p:grpSpPr>
              <a:xfrm>
                <a:off x="5297129" y="4171495"/>
                <a:ext cx="316826" cy="363935"/>
                <a:chOff x="324611" y="3293427"/>
                <a:chExt cx="438507" cy="438507"/>
              </a:xfrm>
            </p:grpSpPr>
            <p:sp>
              <p:nvSpPr>
                <p:cNvPr id="57" name="Shape 10"/>
                <p:cNvSpPr/>
                <p:nvPr/>
              </p:nvSpPr>
              <p:spPr>
                <a:xfrm>
                  <a:off x="324611" y="3293427"/>
                  <a:ext cx="438507" cy="438507"/>
                </a:xfrm>
                <a:prstGeom prst="roundRect">
                  <a:avLst>
                    <a:gd name="adj" fmla="val 6668"/>
                  </a:avLst>
                </a:prstGeom>
                <a:solidFill>
                  <a:srgbClr val="F7F8FA"/>
                </a:solidFill>
                <a:ln>
                  <a:noFill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58" name="Text 11"/>
                <p:cNvSpPr/>
                <p:nvPr/>
              </p:nvSpPr>
              <p:spPr>
                <a:xfrm>
                  <a:off x="446233" y="3359375"/>
                  <a:ext cx="195264" cy="2924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2300"/>
                    </a:lnSpc>
                    <a:buNone/>
                  </a:pPr>
                  <a:r>
                    <a:rPr lang="ru-RU" sz="1600" dirty="0">
                      <a:solidFill>
                        <a:srgbClr val="272525"/>
                      </a:solidFill>
                      <a:latin typeface="Tomorrow" pitchFamily="34" charset="0"/>
                      <a:ea typeface="Tomorrow" pitchFamily="34" charset="-122"/>
                      <a:cs typeface="Tomorrow" pitchFamily="34" charset="-120"/>
                    </a:rPr>
                    <a:t>5</a:t>
                  </a:r>
                  <a:endParaRPr lang="en-US" sz="1600" dirty="0">
                    <a:solidFill>
                      <a:srgbClr val="D6E5EF"/>
                    </a:solidFill>
                  </a:endParaRPr>
                </a:p>
              </p:txBody>
            </p:sp>
          </p:grpSp>
          <p:grpSp>
            <p:nvGrpSpPr>
              <p:cNvPr id="54" name="Группа 53"/>
              <p:cNvGrpSpPr/>
              <p:nvPr/>
            </p:nvGrpSpPr>
            <p:grpSpPr>
              <a:xfrm>
                <a:off x="5297129" y="4777240"/>
                <a:ext cx="316826" cy="363935"/>
                <a:chOff x="324611" y="3293427"/>
                <a:chExt cx="438507" cy="438507"/>
              </a:xfrm>
            </p:grpSpPr>
            <p:sp>
              <p:nvSpPr>
                <p:cNvPr id="55" name="Shape 10"/>
                <p:cNvSpPr/>
                <p:nvPr/>
              </p:nvSpPr>
              <p:spPr>
                <a:xfrm>
                  <a:off x="324611" y="3293427"/>
                  <a:ext cx="438507" cy="438507"/>
                </a:xfrm>
                <a:prstGeom prst="roundRect">
                  <a:avLst>
                    <a:gd name="adj" fmla="val 6668"/>
                  </a:avLst>
                </a:prstGeom>
                <a:solidFill>
                  <a:srgbClr val="F7F8FA"/>
                </a:solidFill>
                <a:ln>
                  <a:noFill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56" name="Text 11"/>
                <p:cNvSpPr/>
                <p:nvPr/>
              </p:nvSpPr>
              <p:spPr>
                <a:xfrm>
                  <a:off x="446233" y="3359375"/>
                  <a:ext cx="195264" cy="2924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2300"/>
                    </a:lnSpc>
                    <a:buNone/>
                  </a:pPr>
                  <a:r>
                    <a:rPr lang="ru-RU" sz="1600" dirty="0">
                      <a:solidFill>
                        <a:srgbClr val="272525"/>
                      </a:solidFill>
                      <a:latin typeface="Tomorrow" pitchFamily="34" charset="0"/>
                      <a:ea typeface="Tomorrow" pitchFamily="34" charset="-122"/>
                      <a:cs typeface="Tomorrow" pitchFamily="34" charset="-120"/>
                    </a:rPr>
                    <a:t>6</a:t>
                  </a:r>
                  <a:endParaRPr lang="en-US" sz="1600" dirty="0">
                    <a:solidFill>
                      <a:srgbClr val="D6E5EF"/>
                    </a:solidFill>
                  </a:endParaRPr>
                </a:p>
              </p:txBody>
            </p:sp>
          </p:grpSp>
        </p:grpSp>
        <p:sp>
          <p:nvSpPr>
            <p:cNvPr id="38" name="Text 13"/>
            <p:cNvSpPr/>
            <p:nvPr/>
          </p:nvSpPr>
          <p:spPr>
            <a:xfrm>
              <a:off x="5703235" y="1533659"/>
              <a:ext cx="3323436" cy="570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sz="1100" b="1" i="0">
                  <a:solidFill>
                    <a:srgbClr val="272525"/>
                  </a:solidFill>
                  <a:latin typeface="Arial"/>
                </a:rPr>
                <a:t>Точность и повторяемость</a:t>
              </a:r>
              <a:r>
                <a:rPr sz="1100" b="0" i="0">
                  <a:solidFill>
                    <a:srgbClr val="272525"/>
                  </a:solidFill>
                  <a:latin typeface="Arial"/>
                </a:rPr>
                <a:t>: критически важны для прецизионных деталей</a:t>
              </a:r>
              <a:endParaRPr lang="ru-RU" sz="1200" dirty="0">
                <a:solidFill>
                  <a:srgbClr val="D6E5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 13"/>
            <p:cNvSpPr/>
            <p:nvPr/>
          </p:nvSpPr>
          <p:spPr>
            <a:xfrm>
              <a:off x="5703235" y="2132180"/>
              <a:ext cx="3323436" cy="570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sz="1100" b="1" i="0">
                  <a:solidFill>
                    <a:srgbClr val="272525"/>
                  </a:solidFill>
                  <a:latin typeface="Arial"/>
                </a:rPr>
                <a:t>Изготовление корпусных деталей</a:t>
              </a:r>
              <a:r>
                <a:rPr sz="1100" b="0" i="0">
                  <a:solidFill>
                    <a:srgbClr val="272525"/>
                  </a:solidFill>
                  <a:latin typeface="Arial"/>
                </a:rPr>
                <a:t>: герметичность и прочность</a:t>
              </a:r>
              <a:endParaRPr lang="ru-RU" sz="1200" dirty="0">
                <a:solidFill>
                  <a:srgbClr val="D6E5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Text 13"/>
            <p:cNvSpPr/>
            <p:nvPr/>
          </p:nvSpPr>
          <p:spPr>
            <a:xfrm>
              <a:off x="5703235" y="2735498"/>
              <a:ext cx="3323436" cy="570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sz="1100" b="1" i="0">
                  <a:solidFill>
                    <a:srgbClr val="272525"/>
                  </a:solidFill>
                  <a:latin typeface="Arial"/>
                </a:rPr>
                <a:t>Производство элементов оптических систем</a:t>
              </a:r>
              <a:r>
                <a:rPr sz="1100" b="0" i="0">
                  <a:solidFill>
                    <a:srgbClr val="272525"/>
                  </a:solidFill>
                  <a:latin typeface="Arial"/>
                </a:rPr>
                <a:t>: высокоточное фрезерование и шлифование</a:t>
              </a:r>
              <a:endParaRPr lang="ru-RU" sz="1200" dirty="0">
                <a:solidFill>
                  <a:srgbClr val="D6E5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Text 13"/>
            <p:cNvSpPr/>
            <p:nvPr/>
          </p:nvSpPr>
          <p:spPr>
            <a:xfrm>
              <a:off x="5703235" y="3353100"/>
              <a:ext cx="3323436" cy="570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sz="1100" b="1" i="0">
                  <a:solidFill>
                    <a:srgbClr val="272525"/>
                  </a:solidFill>
                  <a:latin typeface="Arial"/>
                </a:rPr>
                <a:t>Создание микромеханических компонентов</a:t>
              </a:r>
              <a:r>
                <a:rPr sz="1100" b="0" i="0">
                  <a:solidFill>
                    <a:srgbClr val="272525"/>
                  </a:solidFill>
                  <a:latin typeface="Arial"/>
                </a:rPr>
                <a:t>: миниатюрные детали для датчиков</a:t>
              </a:r>
              <a:endParaRPr lang="ru-RU" sz="1200" dirty="0">
                <a:solidFill>
                  <a:srgbClr val="D6E5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 13"/>
            <p:cNvSpPr/>
            <p:nvPr/>
          </p:nvSpPr>
          <p:spPr>
            <a:xfrm>
              <a:off x="5703235" y="3951866"/>
              <a:ext cx="3323436" cy="570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sz="1100" b="1" i="0">
                  <a:solidFill>
                    <a:srgbClr val="272525"/>
                  </a:solidFill>
                  <a:latin typeface="Arial"/>
                </a:rPr>
                <a:t>Обработка материалов с особыми свойствами</a:t>
              </a:r>
              <a:r>
                <a:rPr sz="1100" b="0" i="0">
                  <a:solidFill>
                    <a:srgbClr val="272525"/>
                  </a:solidFill>
                  <a:latin typeface="Arial"/>
                </a:rPr>
                <a:t>: стабильность размеров</a:t>
              </a:r>
              <a:endParaRPr lang="ru-RU" sz="1200" dirty="0">
                <a:solidFill>
                  <a:srgbClr val="D6E5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 13"/>
            <p:cNvSpPr/>
            <p:nvPr/>
          </p:nvSpPr>
          <p:spPr>
            <a:xfrm>
              <a:off x="5703235" y="4565571"/>
              <a:ext cx="3323436" cy="570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sz="1100" b="1" i="0">
                  <a:solidFill>
                    <a:srgbClr val="272525"/>
                  </a:solidFill>
                  <a:latin typeface="Arial"/>
                </a:rPr>
                <a:t>Формирование сложных поверхностей</a:t>
              </a:r>
              <a:r>
                <a:rPr sz="1100" b="0" i="0">
                  <a:solidFill>
                    <a:srgbClr val="272525"/>
                  </a:solidFill>
                  <a:latin typeface="Arial"/>
                </a:rPr>
                <a:t>: 5-осевые станки для уникальных форм</a:t>
              </a:r>
              <a:endParaRPr lang="ru-RU" sz="1200" dirty="0">
                <a:solidFill>
                  <a:srgbClr val="D6E5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36" name="Picture 1535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082" y="162732"/>
            <a:ext cx="3066630" cy="2071237"/>
          </a:xfrm>
          <a:prstGeom prst="rect">
            <a:avLst/>
          </a:prstGeom>
          <a:ln w="12700">
            <a:solidFill>
              <a:srgbClr val="272525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EF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6" name="Google Shape;709;p65"/>
          <p:cNvSpPr txBox="1">
            <a:spLocks/>
          </p:cNvSpPr>
          <p:nvPr/>
        </p:nvSpPr>
        <p:spPr>
          <a:xfrm>
            <a:off x="539496" y="4088"/>
            <a:ext cx="8503920" cy="69539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sz="2000" b="0" i="0">
                <a:solidFill>
                  <a:srgbClr val="7068F4"/>
                </a:solidFill>
                <a:latin typeface="Arial Black"/>
              </a:rPr>
              <a:t>Роль ЧПУ в медицинской промышленности</a:t>
            </a:r>
            <a:endParaRPr lang="ru-RU" sz="2000" dirty="0">
              <a:solidFill>
                <a:srgbClr val="D87AB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52" name="Google Shape;1535;p82"/>
          <p:cNvCxnSpPr/>
          <p:nvPr/>
        </p:nvCxnSpPr>
        <p:spPr>
          <a:xfrm>
            <a:off x="617373" y="703270"/>
            <a:ext cx="6767352" cy="22860"/>
          </a:xfrm>
          <a:prstGeom prst="straightConnector1">
            <a:avLst/>
          </a:prstGeom>
          <a:noFill/>
          <a:ln w="19050" cap="flat" cmpd="sng">
            <a:solidFill>
              <a:srgbClr val="27252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Скругленный прямоугольник 20"/>
          <p:cNvSpPr/>
          <p:nvPr/>
        </p:nvSpPr>
        <p:spPr>
          <a:xfrm>
            <a:off x="666141" y="1249703"/>
            <a:ext cx="6044184" cy="900059"/>
          </a:xfrm>
          <a:prstGeom prst="roundRect">
            <a:avLst/>
          </a:prstGeom>
          <a:solidFill>
            <a:srgbClr val="F7F8FA"/>
          </a:solidFill>
          <a:ln w="19050">
            <a:solidFill>
              <a:srgbClr val="272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617373" y="1487699"/>
            <a:ext cx="6044184" cy="3163092"/>
            <a:chOff x="2117718" y="1249033"/>
            <a:chExt cx="6044184" cy="3163092"/>
          </a:xfrm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2117718" y="2778969"/>
              <a:ext cx="6044184" cy="900059"/>
            </a:xfrm>
            <a:prstGeom prst="roundRect">
              <a:avLst/>
            </a:prstGeom>
            <a:solidFill>
              <a:srgbClr val="F7F8FA"/>
            </a:solidFill>
            <a:ln w="19050">
              <a:solidFill>
                <a:srgbClr val="2725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" name="Группа 2"/>
            <p:cNvGrpSpPr/>
            <p:nvPr/>
          </p:nvGrpSpPr>
          <p:grpSpPr>
            <a:xfrm>
              <a:off x="2370252" y="1249033"/>
              <a:ext cx="5658180" cy="1390664"/>
              <a:chOff x="2370252" y="776464"/>
              <a:chExt cx="5658180" cy="1390664"/>
            </a:xfrm>
          </p:grpSpPr>
          <p:sp>
            <p:nvSpPr>
              <p:cNvPr id="65" name="Text 12"/>
              <p:cNvSpPr/>
              <p:nvPr/>
            </p:nvSpPr>
            <p:spPr>
              <a:xfrm>
                <a:off x="2415972" y="776464"/>
                <a:ext cx="5612460" cy="4240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400" b="0" i="0">
                    <a:solidFill>
                      <a:srgbClr val="7068F4"/>
                    </a:solidFill>
                    <a:latin typeface="Arial Black"/>
                  </a:rPr>
                  <a:t>Имплантаты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6" name="Text 13"/>
              <p:cNvSpPr/>
              <p:nvPr/>
            </p:nvSpPr>
            <p:spPr>
              <a:xfrm>
                <a:off x="2370252" y="1456813"/>
                <a:ext cx="5658180" cy="7103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1100" b="0" i="0">
                    <a:solidFill>
                      <a:srgbClr val="272525"/>
                    </a:solidFill>
                    <a:latin typeface="Arial"/>
                  </a:rPr>
                  <a:t>Точная обработка биосовместимых материалов.</a:t>
                </a:r>
                <a:endParaRPr lang="ru-RU" sz="12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sz="1100" b="0" i="0">
                    <a:solidFill>
                      <a:srgbClr val="272525"/>
                    </a:solidFill>
                    <a:latin typeface="Arial"/>
                  </a:rPr>
                  <a:t>- Высокая точность и сложность геометрии.</a:t>
                </a:r>
              </a:p>
              <a:p>
                <a:r>
                  <a:rPr sz="1100" b="0" i="0">
                    <a:solidFill>
                      <a:srgbClr val="272525"/>
                    </a:solidFill>
                    <a:latin typeface="Arial"/>
                  </a:rPr>
                  <a:t>- Персонализированные решения на основе КТ и МРТ.</a:t>
                </a:r>
              </a:p>
              <a:p>
                <a:r>
                  <a:rPr sz="1100" b="0" i="0">
                    <a:solidFill>
                      <a:srgbClr val="272525"/>
                    </a:solidFill>
                    <a:latin typeface="Arial"/>
                  </a:rPr>
                  <a:t>- Контроль качества через 3D-сканирование</a:t>
                </a:r>
              </a:p>
            </p:txBody>
          </p:sp>
        </p:grpSp>
        <p:grpSp>
          <p:nvGrpSpPr>
            <p:cNvPr id="23" name="Группа 22"/>
            <p:cNvGrpSpPr/>
            <p:nvPr/>
          </p:nvGrpSpPr>
          <p:grpSpPr>
            <a:xfrm>
              <a:off x="2359488" y="3021461"/>
              <a:ext cx="5658180" cy="1390664"/>
              <a:chOff x="2370252" y="776464"/>
              <a:chExt cx="5658180" cy="1390664"/>
            </a:xfrm>
          </p:grpSpPr>
          <p:sp>
            <p:nvSpPr>
              <p:cNvPr id="24" name="Text 12"/>
              <p:cNvSpPr/>
              <p:nvPr/>
            </p:nvSpPr>
            <p:spPr>
              <a:xfrm>
                <a:off x="2415972" y="776464"/>
                <a:ext cx="5612460" cy="4240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400" b="0" i="0">
                    <a:solidFill>
                      <a:srgbClr val="7068F4"/>
                    </a:solidFill>
                    <a:latin typeface="Arial Black"/>
                  </a:rPr>
                  <a:t>Хирургические инструменты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25" name="Text 13"/>
              <p:cNvSpPr/>
              <p:nvPr/>
            </p:nvSpPr>
            <p:spPr>
              <a:xfrm>
                <a:off x="2370252" y="1456813"/>
                <a:ext cx="5658180" cy="7103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1100" b="0" i="0">
                    <a:solidFill>
                      <a:srgbClr val="272525"/>
                    </a:solidFill>
                    <a:latin typeface="Arial"/>
                  </a:rPr>
                  <a:t>Высокая твердость и износостойкость.</a:t>
                </a:r>
                <a:endParaRPr lang="ru-RU" sz="12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sz="1100" b="0" i="0">
                    <a:solidFill>
                      <a:srgbClr val="272525"/>
                    </a:solidFill>
                    <a:latin typeface="Arial"/>
                  </a:rPr>
                  <a:t>- Миниатюризация и точность.</a:t>
                </a:r>
              </a:p>
              <a:p>
                <a:r>
                  <a:rPr sz="1100" b="0" i="0">
                    <a:solidFill>
                      <a:srgbClr val="272525"/>
                    </a:solidFill>
                    <a:latin typeface="Arial"/>
                  </a:rPr>
                  <a:t>- Эргономичный дизайн и функциональность.</a:t>
                </a:r>
              </a:p>
              <a:p>
                <a:r>
                  <a:rPr sz="1100" b="0" i="0">
                    <a:solidFill>
                      <a:srgbClr val="272525"/>
                    </a:solidFill>
                    <a:latin typeface="Arial"/>
                  </a:rPr>
                  <a:t>- Гибкость серийного производства</a:t>
                </a:r>
              </a:p>
            </p:txBody>
          </p:sp>
        </p:grp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Rectangle 15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EF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29" name="Google Shape;1535;p82"/>
          <p:cNvCxnSpPr/>
          <p:nvPr/>
        </p:nvCxnSpPr>
        <p:spPr>
          <a:xfrm flipV="1">
            <a:off x="7046398" y="1371296"/>
            <a:ext cx="0" cy="876604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5" name="Google Shape;1535;p82"/>
          <p:cNvCxnSpPr/>
          <p:nvPr/>
        </p:nvCxnSpPr>
        <p:spPr>
          <a:xfrm>
            <a:off x="284501" y="2225040"/>
            <a:ext cx="6767352" cy="22860"/>
          </a:xfrm>
          <a:prstGeom prst="straightConnector1">
            <a:avLst/>
          </a:prstGeom>
          <a:noFill/>
          <a:ln w="19050" cap="flat" cmpd="sng">
            <a:solidFill>
              <a:srgbClr val="27252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33" name="Google Shape;1533;p82"/>
          <p:cNvSpPr txBox="1">
            <a:spLocks noGrp="1"/>
          </p:cNvSpPr>
          <p:nvPr>
            <p:ph type="title"/>
          </p:nvPr>
        </p:nvSpPr>
        <p:spPr>
          <a:xfrm>
            <a:off x="190284" y="814530"/>
            <a:ext cx="4732236" cy="138216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000" b="0" i="0">
                <a:solidFill>
                  <a:srgbClr val="7068F4"/>
                </a:solidFill>
                <a:latin typeface="Arial Black"/>
              </a:rPr>
              <a:t>Роль станков с ЧПУ в аэрокосмической промышленности</a:t>
            </a:r>
            <a:endParaRPr sz="2000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285" y="2508337"/>
            <a:ext cx="882449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defTabSz="685800">
              <a:buClrTx/>
              <a:buSzPts val="1800"/>
            </a:pPr>
            <a:r>
              <a:rPr sz="1000" b="0" i="0">
                <a:solidFill>
                  <a:srgbClr val="272525"/>
                </a:solidFill>
              </a:rPr>
              <a:t>Станки с ЧПУ обеспечивают:</a:t>
            </a:r>
          </a:p>
          <a:p>
            <a:r>
              <a:rPr sz="1000" b="0" i="0">
                <a:solidFill>
                  <a:srgbClr val="272525"/>
                </a:solidFill>
              </a:rPr>
              <a:t>• Высокую точность и повторяемость</a:t>
            </a:r>
          </a:p>
          <a:p>
            <a:r>
              <a:rPr sz="1000" b="0" i="0">
                <a:solidFill>
                  <a:srgbClr val="272525"/>
                </a:solidFill>
              </a:rPr>
              <a:t>• Гибкость в производстве сложных деталей</a:t>
            </a:r>
          </a:p>
          <a:p>
            <a:endParaRPr sz="1000" b="0" i="0">
              <a:solidFill>
                <a:srgbClr val="272525"/>
              </a:solidFill>
            </a:endParaRPr>
          </a:p>
          <a:p>
            <a:r>
              <a:rPr sz="1000" b="0" i="0">
                <a:solidFill>
                  <a:srgbClr val="272525"/>
                </a:solidFill>
              </a:rPr>
              <a:t>Примеры применения:</a:t>
            </a:r>
          </a:p>
          <a:p>
            <a:r>
              <a:rPr sz="1000" b="0" i="0">
                <a:solidFill>
                  <a:srgbClr val="272525"/>
                </a:solidFill>
              </a:rPr>
              <a:t>• Лопатки турбин</a:t>
            </a:r>
          </a:p>
          <a:p>
            <a:r>
              <a:rPr sz="1000" b="0" i="0">
                <a:solidFill>
                  <a:srgbClr val="272525"/>
                </a:solidFill>
              </a:rPr>
              <a:t>• Компоненты планеров</a:t>
            </a:r>
          </a:p>
          <a:p>
            <a:r>
              <a:rPr sz="1000" b="0" i="0">
                <a:solidFill>
                  <a:srgbClr val="272525"/>
                </a:solidFill>
              </a:rPr>
              <a:t>• Детали шасси</a:t>
            </a:r>
          </a:p>
          <a:p>
            <a:r>
              <a:rPr sz="1000" b="0" i="0">
                <a:solidFill>
                  <a:srgbClr val="272525"/>
                </a:solidFill>
              </a:rPr>
              <a:t>• Пресс-формы для композитов</a:t>
            </a:r>
          </a:p>
          <a:p>
            <a:endParaRPr sz="1000" b="0" i="0">
              <a:solidFill>
                <a:srgbClr val="272525"/>
              </a:solidFill>
            </a:endParaRPr>
          </a:p>
          <a:p>
            <a:r>
              <a:rPr sz="1000" b="0" i="0">
                <a:solidFill>
                  <a:srgbClr val="272525"/>
                </a:solidFill>
              </a:rPr>
              <a:t>Технологические вызовы:</a:t>
            </a:r>
          </a:p>
          <a:p>
            <a:r>
              <a:rPr sz="1000" b="0" i="0">
                <a:solidFill>
                  <a:srgbClr val="272525"/>
                </a:solidFill>
              </a:rPr>
              <a:t>• Обработка трудных материалов</a:t>
            </a:r>
          </a:p>
          <a:p>
            <a:r>
              <a:rPr sz="1000" b="0" i="0">
                <a:solidFill>
                  <a:srgbClr val="272525"/>
                </a:solidFill>
              </a:rPr>
              <a:t>• Минимизация вибраций</a:t>
            </a:r>
          </a:p>
          <a:p>
            <a:r>
              <a:rPr sz="1000" b="0" i="0">
                <a:solidFill>
                  <a:srgbClr val="272525"/>
                </a:solidFill>
              </a:rPr>
              <a:t>• Обеспечение шероховатости</a:t>
            </a:r>
          </a:p>
          <a:p>
            <a:r>
              <a:rPr sz="1000" b="0" i="0">
                <a:solidFill>
                  <a:srgbClr val="272525"/>
                </a:solidFill>
              </a:rPr>
              <a:t>• Автоматизация контроля качества</a:t>
            </a:r>
          </a:p>
          <a:p>
            <a:endParaRPr sz="1000" b="0" i="0">
              <a:solidFill>
                <a:srgbClr val="272525"/>
              </a:solidFill>
            </a:endParaRPr>
          </a:p>
          <a:p>
            <a:r>
              <a:rPr sz="1000" b="0" i="0">
                <a:solidFill>
                  <a:srgbClr val="272525"/>
                </a:solidFill>
              </a:rPr>
              <a:t>Тенденции:</a:t>
            </a:r>
          </a:p>
          <a:p>
            <a:r>
              <a:rPr sz="1000" b="0" i="0">
                <a:solidFill>
                  <a:srgbClr val="272525"/>
                </a:solidFill>
              </a:rPr>
              <a:t>• Аддитивные технологии</a:t>
            </a:r>
          </a:p>
          <a:p>
            <a:r>
              <a:rPr sz="1000" b="0" i="0">
                <a:solidFill>
                  <a:srgbClr val="272525"/>
                </a:solidFill>
              </a:rPr>
              <a:t>• Многофункциональные станки</a:t>
            </a:r>
          </a:p>
          <a:p>
            <a:r>
              <a:rPr sz="1000" b="0" i="0">
                <a:solidFill>
                  <a:srgbClr val="272525"/>
                </a:solidFill>
              </a:rPr>
              <a:t>• ИИ для оптимизации процессов</a:t>
            </a:r>
          </a:p>
        </p:txBody>
      </p:sp>
      <p:pic>
        <p:nvPicPr>
          <p:cNvPr id="1536" name="Picture 1535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3467" y="274412"/>
            <a:ext cx="2905863" cy="2071237"/>
          </a:xfrm>
          <a:prstGeom prst="rect">
            <a:avLst/>
          </a:prstGeom>
          <a:ln w="12700">
            <a:solidFill>
              <a:srgbClr val="272525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Rectangle 15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EF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29" name="Google Shape;1535;p82"/>
          <p:cNvCxnSpPr/>
          <p:nvPr/>
        </p:nvCxnSpPr>
        <p:spPr>
          <a:xfrm flipV="1">
            <a:off x="7046397" y="868072"/>
            <a:ext cx="0" cy="876604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5" name="Google Shape;1535;p82"/>
          <p:cNvCxnSpPr/>
          <p:nvPr/>
        </p:nvCxnSpPr>
        <p:spPr>
          <a:xfrm>
            <a:off x="77871" y="1335653"/>
            <a:ext cx="6968526" cy="58503"/>
          </a:xfrm>
          <a:prstGeom prst="straightConnector1">
            <a:avLst/>
          </a:prstGeom>
          <a:noFill/>
          <a:ln w="19050" cap="flat" cmpd="sng">
            <a:solidFill>
              <a:srgbClr val="272525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" name="Группа 1"/>
          <p:cNvGrpSpPr/>
          <p:nvPr/>
        </p:nvGrpSpPr>
        <p:grpSpPr>
          <a:xfrm>
            <a:off x="645822" y="1559531"/>
            <a:ext cx="7949612" cy="3446810"/>
            <a:chOff x="958242" y="1696691"/>
            <a:chExt cx="7949612" cy="3446810"/>
          </a:xfrm>
        </p:grpSpPr>
        <p:grpSp>
          <p:nvGrpSpPr>
            <p:cNvPr id="53" name="Группа 52"/>
            <p:cNvGrpSpPr/>
            <p:nvPr/>
          </p:nvGrpSpPr>
          <p:grpSpPr>
            <a:xfrm>
              <a:off x="958242" y="3963403"/>
              <a:ext cx="3323436" cy="1180098"/>
              <a:chOff x="831014" y="3716130"/>
              <a:chExt cx="3323435" cy="1036113"/>
            </a:xfrm>
          </p:grpSpPr>
          <p:sp>
            <p:nvSpPr>
              <p:cNvPr id="83" name="Text 12"/>
              <p:cNvSpPr/>
              <p:nvPr/>
            </p:nvSpPr>
            <p:spPr>
              <a:xfrm>
                <a:off x="831014" y="3716130"/>
                <a:ext cx="3323434" cy="3723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400" b="0" i="0">
                    <a:solidFill>
                      <a:srgbClr val="7068F4"/>
                    </a:solidFill>
                    <a:latin typeface="Arial Black"/>
                  </a:rPr>
                  <a:t>Сложные геометрии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84" name="Text 13"/>
              <p:cNvSpPr/>
              <p:nvPr/>
            </p:nvSpPr>
            <p:spPr>
              <a:xfrm>
                <a:off x="831014" y="4128594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1200" b="1" i="0">
                    <a:solidFill>
                      <a:srgbClr val="272525"/>
                    </a:solidFill>
                    <a:latin typeface="Arial"/>
                  </a:rPr>
                  <a:t> Возможность обработки инновационных изделий</a:t>
                </a:r>
                <a:endParaRPr lang="en-US" sz="9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4" name="Группа 53"/>
            <p:cNvGrpSpPr/>
            <p:nvPr/>
          </p:nvGrpSpPr>
          <p:grpSpPr>
            <a:xfrm>
              <a:off x="958242" y="2857633"/>
              <a:ext cx="3323437" cy="1124405"/>
              <a:chOff x="831014" y="3756999"/>
              <a:chExt cx="3323436" cy="987216"/>
            </a:xfrm>
          </p:grpSpPr>
          <p:sp>
            <p:nvSpPr>
              <p:cNvPr id="79" name="Text 12"/>
              <p:cNvSpPr/>
              <p:nvPr/>
            </p:nvSpPr>
            <p:spPr>
              <a:xfrm>
                <a:off x="831015" y="3756999"/>
                <a:ext cx="3323435" cy="267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400" b="0" i="0">
                    <a:solidFill>
                      <a:srgbClr val="7068F4"/>
                    </a:solidFill>
                    <a:latin typeface="Arial Black"/>
                  </a:rPr>
                  <a:t>Производительность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80" name="Text 13"/>
              <p:cNvSpPr/>
              <p:nvPr/>
            </p:nvSpPr>
            <p:spPr>
              <a:xfrm>
                <a:off x="831014" y="4120566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1200" b="1" i="0">
                    <a:solidFill>
                      <a:srgbClr val="272525"/>
                    </a:solidFill>
                    <a:latin typeface="Arial"/>
                  </a:rPr>
                  <a:t> Сокращение времени обработки и себестоимости</a:t>
                </a:r>
                <a:endParaRPr lang="en-US" sz="9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5" name="Группа 54"/>
            <p:cNvGrpSpPr/>
            <p:nvPr/>
          </p:nvGrpSpPr>
          <p:grpSpPr>
            <a:xfrm>
              <a:off x="958242" y="1696691"/>
              <a:ext cx="3350007" cy="1106932"/>
              <a:chOff x="831014" y="3740226"/>
              <a:chExt cx="3350006" cy="971876"/>
            </a:xfrm>
          </p:grpSpPr>
          <p:sp>
            <p:nvSpPr>
              <p:cNvPr id="75" name="Text 12"/>
              <p:cNvSpPr/>
              <p:nvPr/>
            </p:nvSpPr>
            <p:spPr>
              <a:xfrm>
                <a:off x="831014" y="3740226"/>
                <a:ext cx="3350006" cy="3000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400" b="0" i="0">
                    <a:solidFill>
                      <a:srgbClr val="7068F4"/>
                    </a:solidFill>
                    <a:latin typeface="Arial Black"/>
                  </a:rPr>
                  <a:t>Точность и повторяемость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76" name="Text 13"/>
              <p:cNvSpPr/>
              <p:nvPr/>
            </p:nvSpPr>
            <p:spPr>
              <a:xfrm>
                <a:off x="831014" y="4088453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1200" b="1" i="0">
                    <a:solidFill>
                      <a:srgbClr val="272525"/>
                    </a:solidFill>
                    <a:latin typeface="Arial"/>
                  </a:rPr>
                  <a:t> Исключительная точность обработки</a:t>
                </a:r>
                <a:endParaRPr lang="ru-RU" sz="12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5" name="Группа 84"/>
            <p:cNvGrpSpPr/>
            <p:nvPr/>
          </p:nvGrpSpPr>
          <p:grpSpPr>
            <a:xfrm>
              <a:off x="5584418" y="3931578"/>
              <a:ext cx="3323436" cy="1180098"/>
              <a:chOff x="831014" y="3716130"/>
              <a:chExt cx="3323435" cy="1036113"/>
            </a:xfrm>
          </p:grpSpPr>
          <p:sp>
            <p:nvSpPr>
              <p:cNvPr id="88" name="Text 12"/>
              <p:cNvSpPr/>
              <p:nvPr/>
            </p:nvSpPr>
            <p:spPr>
              <a:xfrm>
                <a:off x="831014" y="3716130"/>
                <a:ext cx="3323434" cy="3723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400" b="0" i="0">
                    <a:solidFill>
                      <a:srgbClr val="7068F4"/>
                    </a:solidFill>
                    <a:latin typeface="Arial Black"/>
                  </a:rPr>
                  <a:t>Гибкость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89" name="Text 13"/>
              <p:cNvSpPr/>
              <p:nvPr/>
            </p:nvSpPr>
            <p:spPr>
              <a:xfrm>
                <a:off x="831014" y="4128594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1200" b="1" i="0">
                    <a:solidFill>
                      <a:srgbClr val="272525"/>
                    </a:solidFill>
                    <a:latin typeface="Arial"/>
                  </a:rPr>
                  <a:t> Быстрая адаптация к требованиям рынка</a:t>
                </a:r>
                <a:endParaRPr lang="en-US" sz="9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0" name="Группа 89"/>
            <p:cNvGrpSpPr/>
            <p:nvPr/>
          </p:nvGrpSpPr>
          <p:grpSpPr>
            <a:xfrm>
              <a:off x="5584416" y="2857633"/>
              <a:ext cx="3323437" cy="1124405"/>
              <a:chOff x="831014" y="3756999"/>
              <a:chExt cx="3323436" cy="987216"/>
            </a:xfrm>
          </p:grpSpPr>
          <p:sp>
            <p:nvSpPr>
              <p:cNvPr id="93" name="Text 12"/>
              <p:cNvSpPr/>
              <p:nvPr/>
            </p:nvSpPr>
            <p:spPr>
              <a:xfrm>
                <a:off x="831015" y="3756999"/>
                <a:ext cx="3323435" cy="267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400" b="0" i="0">
                    <a:solidFill>
                      <a:srgbClr val="7068F4"/>
                    </a:solidFill>
                    <a:latin typeface="Arial Black"/>
                  </a:rPr>
                  <a:t>Снижение человеческого фактора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94" name="Text 13"/>
              <p:cNvSpPr/>
              <p:nvPr/>
            </p:nvSpPr>
            <p:spPr>
              <a:xfrm>
                <a:off x="831014" y="4120566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1200" b="1" i="0">
                    <a:solidFill>
                      <a:srgbClr val="272525"/>
                    </a:solidFill>
                    <a:latin typeface="Arial"/>
                  </a:rPr>
                  <a:t> Минимизация ошибок и трудозатрат</a:t>
                </a:r>
                <a:endParaRPr lang="en-US" sz="9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3" name="Google Shape;1533;p82"/>
          <p:cNvSpPr txBox="1">
            <a:spLocks noGrp="1"/>
          </p:cNvSpPr>
          <p:nvPr>
            <p:ph type="title"/>
          </p:nvPr>
        </p:nvSpPr>
        <p:spPr>
          <a:xfrm>
            <a:off x="211826" y="0"/>
            <a:ext cx="4732236" cy="1331593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000" b="0" i="0">
                <a:solidFill>
                  <a:srgbClr val="7068F4"/>
                </a:solidFill>
                <a:latin typeface="Arial Black"/>
              </a:rPr>
              <a:t>Применение станков с ЧПУ в современном производстве</a:t>
            </a:r>
            <a:endParaRPr sz="2000" dirty="0">
              <a:latin typeface="Arial Black" panose="020B0A04020102020204" pitchFamily="34" charset="0"/>
            </a:endParaRPr>
          </a:p>
        </p:txBody>
      </p:sp>
      <p:pic>
        <p:nvPicPr>
          <p:cNvPr id="1536" name="Picture 1535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082" y="162732"/>
            <a:ext cx="3066630" cy="2071237"/>
          </a:xfrm>
          <a:prstGeom prst="rect">
            <a:avLst/>
          </a:prstGeom>
          <a:ln w="12700">
            <a:solidFill>
              <a:srgbClr val="272525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Rectangle 65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EF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49" name="Google Shape;649;p64"/>
          <p:cNvSpPr txBox="1">
            <a:spLocks noGrp="1"/>
          </p:cNvSpPr>
          <p:nvPr>
            <p:ph type="title"/>
          </p:nvPr>
        </p:nvSpPr>
        <p:spPr>
          <a:xfrm>
            <a:off x="701107" y="1906891"/>
            <a:ext cx="7813785" cy="182341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400" b="0" i="0">
                <a:solidFill>
                  <a:srgbClr val="7068F4"/>
                </a:solidFill>
                <a:latin typeface="Arial Black"/>
              </a:rPr>
              <a:t>Тенденции развития станков с ЧПУ</a:t>
            </a:r>
            <a:endParaRPr sz="2400" dirty="0">
              <a:latin typeface="Arial Black" panose="020B0A04020102020204" pitchFamily="34" charset="0"/>
            </a:endParaRPr>
          </a:p>
        </p:txBody>
      </p:sp>
      <p:sp>
        <p:nvSpPr>
          <p:cNvPr id="650" name="Google Shape;650;p64"/>
          <p:cNvSpPr txBox="1">
            <a:spLocks noGrp="1"/>
          </p:cNvSpPr>
          <p:nvPr>
            <p:ph type="title" idx="4294967295"/>
          </p:nvPr>
        </p:nvSpPr>
        <p:spPr>
          <a:xfrm>
            <a:off x="2532587" y="3455831"/>
            <a:ext cx="874713" cy="116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rgbClr val="D6E5EF"/>
              </a:solidFill>
              <a:latin typeface="DFMincho-SU" panose="02010609010101010101" pitchFamily="1" charset="-128"/>
              <a:ea typeface="DFMincho-SU" panose="02010609010101010101" pitchFamily="1" charset="-128"/>
            </a:endParaRPr>
          </a:p>
        </p:txBody>
      </p:sp>
      <p:cxnSp>
        <p:nvCxnSpPr>
          <p:cNvPr id="652" name="Google Shape;652;p64"/>
          <p:cNvCxnSpPr/>
          <p:nvPr/>
        </p:nvCxnSpPr>
        <p:spPr>
          <a:xfrm>
            <a:off x="730680" y="3730306"/>
            <a:ext cx="4508100" cy="0"/>
          </a:xfrm>
          <a:prstGeom prst="straightConnector1">
            <a:avLst/>
          </a:prstGeom>
          <a:noFill/>
          <a:ln w="19050" cap="flat" cmpd="sng">
            <a:solidFill>
              <a:srgbClr val="272525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53" name="Picture 65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02522" cy="150614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Rectangle 15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EF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29" name="Google Shape;1535;p82"/>
          <p:cNvCxnSpPr/>
          <p:nvPr/>
        </p:nvCxnSpPr>
        <p:spPr>
          <a:xfrm flipV="1">
            <a:off x="7046397" y="868072"/>
            <a:ext cx="0" cy="876604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5" name="Google Shape;1535;p82"/>
          <p:cNvCxnSpPr/>
          <p:nvPr/>
        </p:nvCxnSpPr>
        <p:spPr>
          <a:xfrm>
            <a:off x="77871" y="1279994"/>
            <a:ext cx="6968526" cy="58503"/>
          </a:xfrm>
          <a:prstGeom prst="straightConnector1">
            <a:avLst/>
          </a:prstGeom>
          <a:noFill/>
          <a:ln w="19050" cap="flat" cmpd="sng">
            <a:solidFill>
              <a:srgbClr val="272525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6" name="Группа 35"/>
          <p:cNvGrpSpPr/>
          <p:nvPr/>
        </p:nvGrpSpPr>
        <p:grpSpPr>
          <a:xfrm>
            <a:off x="651688" y="2450366"/>
            <a:ext cx="7765803" cy="1801729"/>
            <a:chOff x="5289252" y="2563207"/>
            <a:chExt cx="7765803" cy="1801729"/>
          </a:xfrm>
        </p:grpSpPr>
        <p:grpSp>
          <p:nvGrpSpPr>
            <p:cNvPr id="37" name="Группа 36"/>
            <p:cNvGrpSpPr/>
            <p:nvPr/>
          </p:nvGrpSpPr>
          <p:grpSpPr>
            <a:xfrm>
              <a:off x="5289252" y="2573541"/>
              <a:ext cx="4354494" cy="1604772"/>
              <a:chOff x="5287845" y="2764927"/>
              <a:chExt cx="4354494" cy="1604772"/>
            </a:xfrm>
          </p:grpSpPr>
          <p:grpSp>
            <p:nvGrpSpPr>
              <p:cNvPr id="49" name="Группа 48"/>
              <p:cNvGrpSpPr/>
              <p:nvPr/>
            </p:nvGrpSpPr>
            <p:grpSpPr>
              <a:xfrm>
                <a:off x="5287845" y="3375051"/>
                <a:ext cx="316826" cy="363935"/>
                <a:chOff x="311761" y="4533935"/>
                <a:chExt cx="438507" cy="438507"/>
              </a:xfrm>
            </p:grpSpPr>
            <p:sp>
              <p:nvSpPr>
                <p:cNvPr id="72" name="Shape 10"/>
                <p:cNvSpPr/>
                <p:nvPr/>
              </p:nvSpPr>
              <p:spPr>
                <a:xfrm>
                  <a:off x="311761" y="4533935"/>
                  <a:ext cx="438507" cy="438507"/>
                </a:xfrm>
                <a:prstGeom prst="roundRect">
                  <a:avLst>
                    <a:gd name="adj" fmla="val 6668"/>
                  </a:avLst>
                </a:prstGeom>
                <a:solidFill>
                  <a:srgbClr val="F7F8FA"/>
                </a:solidFill>
                <a:ln>
                  <a:noFill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73" name="Text 11"/>
                <p:cNvSpPr/>
                <p:nvPr/>
              </p:nvSpPr>
              <p:spPr>
                <a:xfrm>
                  <a:off x="433383" y="4599882"/>
                  <a:ext cx="195264" cy="2924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2300"/>
                    </a:lnSpc>
                    <a:buNone/>
                  </a:pPr>
                  <a:r>
                    <a:rPr lang="en-US" sz="1600" dirty="0">
                      <a:solidFill>
                        <a:srgbClr val="272525"/>
                      </a:solidFill>
                      <a:latin typeface="Tomorrow" pitchFamily="34" charset="0"/>
                      <a:ea typeface="Tomorrow" pitchFamily="34" charset="-122"/>
                      <a:cs typeface="Tomorrow" pitchFamily="34" charset="-120"/>
                    </a:rPr>
                    <a:t>2</a:t>
                  </a:r>
                  <a:endParaRPr lang="en-US" sz="1600" dirty="0">
                    <a:solidFill>
                      <a:srgbClr val="D6E5EF"/>
                    </a:solidFill>
                  </a:endParaRPr>
                </a:p>
              </p:txBody>
            </p:sp>
          </p:grpSp>
          <p:grpSp>
            <p:nvGrpSpPr>
              <p:cNvPr id="50" name="Группа 49"/>
              <p:cNvGrpSpPr/>
              <p:nvPr/>
            </p:nvGrpSpPr>
            <p:grpSpPr>
              <a:xfrm>
                <a:off x="5287845" y="2764927"/>
                <a:ext cx="316826" cy="363935"/>
                <a:chOff x="311761" y="4533935"/>
                <a:chExt cx="438507" cy="438507"/>
              </a:xfrm>
            </p:grpSpPr>
            <p:sp>
              <p:nvSpPr>
                <p:cNvPr id="70" name="Shape 10"/>
                <p:cNvSpPr/>
                <p:nvPr/>
              </p:nvSpPr>
              <p:spPr>
                <a:xfrm>
                  <a:off x="311761" y="4533935"/>
                  <a:ext cx="438507" cy="438507"/>
                </a:xfrm>
                <a:prstGeom prst="roundRect">
                  <a:avLst>
                    <a:gd name="adj" fmla="val 6668"/>
                  </a:avLst>
                </a:prstGeom>
                <a:solidFill>
                  <a:srgbClr val="F7F8FA"/>
                </a:solidFill>
                <a:ln>
                  <a:noFill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71" name="Text 11"/>
                <p:cNvSpPr/>
                <p:nvPr/>
              </p:nvSpPr>
              <p:spPr>
                <a:xfrm>
                  <a:off x="433383" y="4599882"/>
                  <a:ext cx="195264" cy="2924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2300"/>
                    </a:lnSpc>
                    <a:buNone/>
                  </a:pPr>
                  <a:r>
                    <a:rPr lang="ru-RU" sz="1600" dirty="0">
                      <a:solidFill>
                        <a:srgbClr val="272525"/>
                      </a:solidFill>
                      <a:latin typeface="Tomorrow" pitchFamily="34" charset="0"/>
                      <a:ea typeface="Tomorrow" pitchFamily="34" charset="-122"/>
                      <a:cs typeface="Tomorrow" pitchFamily="34" charset="-120"/>
                    </a:rPr>
                    <a:t>1</a:t>
                  </a:r>
                  <a:endParaRPr lang="en-US" sz="1600" dirty="0">
                    <a:solidFill>
                      <a:srgbClr val="D6E5EF"/>
                    </a:solidFill>
                  </a:endParaRPr>
                </a:p>
              </p:txBody>
            </p:sp>
          </p:grpSp>
          <p:grpSp>
            <p:nvGrpSpPr>
              <p:cNvPr id="51" name="Группа 50"/>
              <p:cNvGrpSpPr/>
              <p:nvPr/>
            </p:nvGrpSpPr>
            <p:grpSpPr>
              <a:xfrm>
                <a:off x="5287845" y="3985173"/>
                <a:ext cx="316826" cy="363935"/>
                <a:chOff x="311761" y="4533934"/>
                <a:chExt cx="438507" cy="438507"/>
              </a:xfrm>
            </p:grpSpPr>
            <p:sp>
              <p:nvSpPr>
                <p:cNvPr id="61" name="Shape 10"/>
                <p:cNvSpPr/>
                <p:nvPr/>
              </p:nvSpPr>
              <p:spPr>
                <a:xfrm>
                  <a:off x="311761" y="4533934"/>
                  <a:ext cx="438507" cy="438507"/>
                </a:xfrm>
                <a:prstGeom prst="roundRect">
                  <a:avLst>
                    <a:gd name="adj" fmla="val 6668"/>
                  </a:avLst>
                </a:prstGeom>
                <a:solidFill>
                  <a:srgbClr val="F7F8FA"/>
                </a:solidFill>
                <a:ln>
                  <a:noFill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67" name="Text 11"/>
                <p:cNvSpPr/>
                <p:nvPr/>
              </p:nvSpPr>
              <p:spPr>
                <a:xfrm>
                  <a:off x="433383" y="4599882"/>
                  <a:ext cx="195264" cy="2924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2300"/>
                    </a:lnSpc>
                    <a:buNone/>
                  </a:pPr>
                  <a:r>
                    <a:rPr lang="ru-RU" sz="1600" dirty="0">
                      <a:solidFill>
                        <a:srgbClr val="272525"/>
                      </a:solidFill>
                      <a:latin typeface="Tomorrow" pitchFamily="34" charset="0"/>
                      <a:ea typeface="Tomorrow" pitchFamily="34" charset="-122"/>
                      <a:cs typeface="Tomorrow" pitchFamily="34" charset="-120"/>
                    </a:rPr>
                    <a:t>3</a:t>
                  </a:r>
                  <a:endParaRPr lang="en-US" sz="1600" dirty="0">
                    <a:solidFill>
                      <a:srgbClr val="D6E5EF"/>
                    </a:solidFill>
                  </a:endParaRPr>
                </a:p>
              </p:txBody>
            </p:sp>
          </p:grpSp>
          <p:grpSp>
            <p:nvGrpSpPr>
              <p:cNvPr id="52" name="Группа 51"/>
              <p:cNvGrpSpPr/>
              <p:nvPr/>
            </p:nvGrpSpPr>
            <p:grpSpPr>
              <a:xfrm>
                <a:off x="9325513" y="2794274"/>
                <a:ext cx="316826" cy="363935"/>
                <a:chOff x="5900147" y="2363872"/>
                <a:chExt cx="438507" cy="438507"/>
              </a:xfrm>
            </p:grpSpPr>
            <p:sp>
              <p:nvSpPr>
                <p:cNvPr id="59" name="Shape 10"/>
                <p:cNvSpPr/>
                <p:nvPr/>
              </p:nvSpPr>
              <p:spPr>
                <a:xfrm>
                  <a:off x="5900147" y="2363872"/>
                  <a:ext cx="438507" cy="438507"/>
                </a:xfrm>
                <a:prstGeom prst="roundRect">
                  <a:avLst>
                    <a:gd name="adj" fmla="val 6668"/>
                  </a:avLst>
                </a:prstGeom>
                <a:solidFill>
                  <a:srgbClr val="F7F8FA"/>
                </a:solidFill>
                <a:ln>
                  <a:noFill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60" name="Text 11"/>
                <p:cNvSpPr/>
                <p:nvPr/>
              </p:nvSpPr>
              <p:spPr>
                <a:xfrm>
                  <a:off x="6021768" y="2429820"/>
                  <a:ext cx="195264" cy="2924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2300"/>
                    </a:lnSpc>
                    <a:buNone/>
                  </a:pPr>
                  <a:r>
                    <a:rPr lang="ru-RU" sz="1600" dirty="0">
                      <a:solidFill>
                        <a:srgbClr val="272525"/>
                      </a:solidFill>
                      <a:latin typeface="Tomorrow" pitchFamily="34" charset="0"/>
                      <a:ea typeface="Tomorrow" pitchFamily="34" charset="-122"/>
                      <a:cs typeface="Tomorrow" pitchFamily="34" charset="-120"/>
                    </a:rPr>
                    <a:t>4</a:t>
                  </a:r>
                  <a:endParaRPr lang="en-US" sz="1600" dirty="0">
                    <a:solidFill>
                      <a:srgbClr val="D6E5EF"/>
                    </a:solidFill>
                  </a:endParaRPr>
                </a:p>
              </p:txBody>
            </p:sp>
          </p:grpSp>
          <p:grpSp>
            <p:nvGrpSpPr>
              <p:cNvPr id="53" name="Группа 52"/>
              <p:cNvGrpSpPr/>
              <p:nvPr/>
            </p:nvGrpSpPr>
            <p:grpSpPr>
              <a:xfrm>
                <a:off x="9325513" y="3400017"/>
                <a:ext cx="316826" cy="363935"/>
                <a:chOff x="5900146" y="2363868"/>
                <a:chExt cx="438507" cy="438507"/>
              </a:xfrm>
            </p:grpSpPr>
            <p:sp>
              <p:nvSpPr>
                <p:cNvPr id="57" name="Shape 10"/>
                <p:cNvSpPr/>
                <p:nvPr/>
              </p:nvSpPr>
              <p:spPr>
                <a:xfrm>
                  <a:off x="5900146" y="2363868"/>
                  <a:ext cx="438507" cy="438507"/>
                </a:xfrm>
                <a:prstGeom prst="roundRect">
                  <a:avLst>
                    <a:gd name="adj" fmla="val 6668"/>
                  </a:avLst>
                </a:prstGeom>
                <a:solidFill>
                  <a:srgbClr val="F7F8FA"/>
                </a:solidFill>
                <a:ln>
                  <a:noFill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58" name="Text 11"/>
                <p:cNvSpPr/>
                <p:nvPr/>
              </p:nvSpPr>
              <p:spPr>
                <a:xfrm>
                  <a:off x="6021767" y="2429820"/>
                  <a:ext cx="195264" cy="2924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2300"/>
                    </a:lnSpc>
                    <a:buNone/>
                  </a:pPr>
                  <a:r>
                    <a:rPr lang="ru-RU" sz="1600" dirty="0">
                      <a:solidFill>
                        <a:srgbClr val="272525"/>
                      </a:solidFill>
                      <a:latin typeface="Tomorrow" pitchFamily="34" charset="0"/>
                      <a:ea typeface="Tomorrow" pitchFamily="34" charset="-122"/>
                      <a:cs typeface="Tomorrow" pitchFamily="34" charset="-120"/>
                    </a:rPr>
                    <a:t>5</a:t>
                  </a:r>
                  <a:endParaRPr lang="en-US" sz="1600" dirty="0">
                    <a:solidFill>
                      <a:srgbClr val="D6E5EF"/>
                    </a:solidFill>
                  </a:endParaRPr>
                </a:p>
              </p:txBody>
            </p:sp>
          </p:grpSp>
          <p:grpSp>
            <p:nvGrpSpPr>
              <p:cNvPr id="54" name="Группа 53"/>
              <p:cNvGrpSpPr/>
              <p:nvPr/>
            </p:nvGrpSpPr>
            <p:grpSpPr>
              <a:xfrm>
                <a:off x="9325512" y="4005764"/>
                <a:ext cx="316826" cy="363935"/>
                <a:chOff x="5900143" y="2363873"/>
                <a:chExt cx="438507" cy="438507"/>
              </a:xfrm>
            </p:grpSpPr>
            <p:sp>
              <p:nvSpPr>
                <p:cNvPr id="55" name="Shape 10"/>
                <p:cNvSpPr/>
                <p:nvPr/>
              </p:nvSpPr>
              <p:spPr>
                <a:xfrm>
                  <a:off x="5900143" y="2363873"/>
                  <a:ext cx="438507" cy="438507"/>
                </a:xfrm>
                <a:prstGeom prst="roundRect">
                  <a:avLst>
                    <a:gd name="adj" fmla="val 6668"/>
                  </a:avLst>
                </a:prstGeom>
                <a:solidFill>
                  <a:srgbClr val="F7F8FA"/>
                </a:solidFill>
                <a:ln>
                  <a:noFill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56" name="Text 11"/>
                <p:cNvSpPr/>
                <p:nvPr/>
              </p:nvSpPr>
              <p:spPr>
                <a:xfrm>
                  <a:off x="6021765" y="2429821"/>
                  <a:ext cx="195264" cy="2924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2300"/>
                    </a:lnSpc>
                    <a:buNone/>
                  </a:pPr>
                  <a:r>
                    <a:rPr lang="ru-RU" sz="1600" dirty="0">
                      <a:solidFill>
                        <a:srgbClr val="272525"/>
                      </a:solidFill>
                      <a:latin typeface="Tomorrow" pitchFamily="34" charset="0"/>
                      <a:ea typeface="Tomorrow" pitchFamily="34" charset="-122"/>
                      <a:cs typeface="Tomorrow" pitchFamily="34" charset="-120"/>
                    </a:rPr>
                    <a:t>6</a:t>
                  </a:r>
                  <a:endParaRPr lang="en-US" sz="1600" dirty="0">
                    <a:solidFill>
                      <a:srgbClr val="D6E5EF"/>
                    </a:solidFill>
                  </a:endParaRPr>
                </a:p>
              </p:txBody>
            </p:sp>
          </p:grpSp>
        </p:grpSp>
        <p:sp>
          <p:nvSpPr>
            <p:cNvPr id="38" name="Text 13"/>
            <p:cNvSpPr/>
            <p:nvPr/>
          </p:nvSpPr>
          <p:spPr>
            <a:xfrm>
              <a:off x="5693951" y="2563207"/>
              <a:ext cx="3323436" cy="570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sz="1200" b="0" i="0">
                  <a:solidFill>
                    <a:srgbClr val="272525"/>
                  </a:solidFill>
                  <a:latin typeface="Arial"/>
                </a:rPr>
                <a:t>• Ключевой фактор в производстве</a:t>
              </a:r>
              <a:endParaRPr lang="ru-RU" sz="1200" dirty="0">
                <a:solidFill>
                  <a:srgbClr val="D6E5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 13"/>
            <p:cNvSpPr/>
            <p:nvPr/>
          </p:nvSpPr>
          <p:spPr>
            <a:xfrm>
              <a:off x="5693951" y="3161728"/>
              <a:ext cx="3323436" cy="570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sz="1200" b="0" i="0">
                  <a:solidFill>
                    <a:srgbClr val="272525"/>
                  </a:solidFill>
                  <a:latin typeface="Arial"/>
                </a:rPr>
                <a:t>• Обработка сложных поверхностей за один установ</a:t>
              </a:r>
              <a:endParaRPr lang="ru-RU" sz="1200" dirty="0">
                <a:solidFill>
                  <a:srgbClr val="D6E5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Text 13"/>
            <p:cNvSpPr/>
            <p:nvPr/>
          </p:nvSpPr>
          <p:spPr>
            <a:xfrm>
              <a:off x="5693951" y="3765046"/>
              <a:ext cx="3323436" cy="570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sz="1200" b="0" i="0">
                  <a:solidFill>
                    <a:srgbClr val="272525"/>
                  </a:solidFill>
                  <a:latin typeface="Arial"/>
                </a:rPr>
                <a:t>• Снижение переустановок и повышение точности</a:t>
              </a:r>
              <a:endParaRPr lang="ru-RU" sz="1200" dirty="0">
                <a:solidFill>
                  <a:srgbClr val="D6E5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Text 13"/>
            <p:cNvSpPr/>
            <p:nvPr/>
          </p:nvSpPr>
          <p:spPr>
            <a:xfrm>
              <a:off x="9731619" y="2581624"/>
              <a:ext cx="3323436" cy="570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sz="1200" b="0" i="0">
                  <a:solidFill>
                    <a:srgbClr val="272525"/>
                  </a:solidFill>
                  <a:latin typeface="Arial"/>
                </a:rPr>
                <a:t>• Доступ к труднодоступным участкам</a:t>
              </a:r>
              <a:endParaRPr lang="ru-RU" sz="1200" dirty="0">
                <a:solidFill>
                  <a:srgbClr val="D6E5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 13"/>
            <p:cNvSpPr/>
            <p:nvPr/>
          </p:nvSpPr>
          <p:spPr>
            <a:xfrm>
              <a:off x="9731619" y="3180390"/>
              <a:ext cx="3323436" cy="570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sz="1200" b="0" i="0">
                  <a:solidFill>
                    <a:srgbClr val="272525"/>
                  </a:solidFill>
                  <a:latin typeface="Arial"/>
                </a:rPr>
                <a:t>• Улучшенное качество поверхности</a:t>
              </a:r>
              <a:endParaRPr lang="ru-RU" sz="1200" dirty="0">
                <a:solidFill>
                  <a:srgbClr val="D6E5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 13"/>
            <p:cNvSpPr/>
            <p:nvPr/>
          </p:nvSpPr>
          <p:spPr>
            <a:xfrm>
              <a:off x="9731619" y="3794095"/>
              <a:ext cx="3323436" cy="570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sz="1200" b="0" i="0">
                  <a:solidFill>
                    <a:srgbClr val="272525"/>
                  </a:solidFill>
                  <a:latin typeface="Arial"/>
                </a:rPr>
                <a:t>• Расширение возможностей дизайна</a:t>
              </a:r>
              <a:endParaRPr lang="ru-RU" sz="1200" dirty="0">
                <a:solidFill>
                  <a:srgbClr val="D6E5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Google Shape;1533;p82"/>
          <p:cNvSpPr txBox="1">
            <a:spLocks noGrp="1"/>
          </p:cNvSpPr>
          <p:nvPr>
            <p:ph type="title"/>
          </p:nvPr>
        </p:nvSpPr>
        <p:spPr>
          <a:xfrm>
            <a:off x="211826" y="0"/>
            <a:ext cx="4732236" cy="1287406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000" b="0" i="0">
                <a:solidFill>
                  <a:srgbClr val="7068F4"/>
                </a:solidFill>
                <a:latin typeface="Arial Black"/>
              </a:rPr>
              <a:t>Развитие многоосевых станков с ЧПУ</a:t>
            </a:r>
            <a:endParaRPr sz="2000" dirty="0">
              <a:latin typeface="Arial Black" panose="020B0A04020102020204" pitchFamily="34" charset="0"/>
            </a:endParaRPr>
          </a:p>
        </p:txBody>
      </p:sp>
      <p:pic>
        <p:nvPicPr>
          <p:cNvPr id="1536" name="Picture 1535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0125" y="162732"/>
            <a:ext cx="3432544" cy="2071237"/>
          </a:xfrm>
          <a:prstGeom prst="rect">
            <a:avLst/>
          </a:prstGeom>
          <a:ln w="12700">
            <a:solidFill>
              <a:srgbClr val="272525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Rectangle 15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EF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29" name="Google Shape;1535;p82"/>
          <p:cNvCxnSpPr/>
          <p:nvPr/>
        </p:nvCxnSpPr>
        <p:spPr>
          <a:xfrm flipV="1">
            <a:off x="7046397" y="868072"/>
            <a:ext cx="0" cy="876604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5" name="Google Shape;1535;p82"/>
          <p:cNvCxnSpPr/>
          <p:nvPr/>
        </p:nvCxnSpPr>
        <p:spPr>
          <a:xfrm>
            <a:off x="77871" y="1279994"/>
            <a:ext cx="6968526" cy="58503"/>
          </a:xfrm>
          <a:prstGeom prst="straightConnector1">
            <a:avLst/>
          </a:prstGeom>
          <a:noFill/>
          <a:ln w="19050" cap="flat" cmpd="sng">
            <a:solidFill>
              <a:srgbClr val="27252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33" name="Google Shape;1533;p82"/>
          <p:cNvSpPr txBox="1">
            <a:spLocks noGrp="1"/>
          </p:cNvSpPr>
          <p:nvPr>
            <p:ph type="title"/>
          </p:nvPr>
        </p:nvSpPr>
        <p:spPr>
          <a:xfrm>
            <a:off x="77871" y="48153"/>
            <a:ext cx="4866191" cy="1235733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000" b="0" i="0">
                <a:solidFill>
                  <a:srgbClr val="7068F4"/>
                </a:solidFill>
                <a:latin typeface="Arial Black"/>
              </a:rPr>
              <a:t>Интеграция станков с ЧПУ и CAD/CAM/CAE/MES</a:t>
            </a:r>
            <a:endParaRPr sz="2000" dirty="0">
              <a:latin typeface="Arial Black" panose="020B0A04020102020204" pitchFamily="34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1018150" y="2594117"/>
            <a:ext cx="6967154" cy="2388582"/>
            <a:chOff x="316401" y="2595709"/>
            <a:chExt cx="6967154" cy="2388582"/>
          </a:xfrm>
        </p:grpSpPr>
        <p:grpSp>
          <p:nvGrpSpPr>
            <p:cNvPr id="20" name="Группа 19"/>
            <p:cNvGrpSpPr/>
            <p:nvPr/>
          </p:nvGrpSpPr>
          <p:grpSpPr>
            <a:xfrm>
              <a:off x="433950" y="2595709"/>
              <a:ext cx="6849605" cy="2388582"/>
              <a:chOff x="131801" y="2487567"/>
              <a:chExt cx="6849605" cy="2388582"/>
            </a:xfrm>
          </p:grpSpPr>
          <p:cxnSp>
            <p:nvCxnSpPr>
              <p:cNvPr id="66" name="Прямая соединительная линия 65"/>
              <p:cNvCxnSpPr/>
              <p:nvPr/>
            </p:nvCxnSpPr>
            <p:spPr>
              <a:xfrm flipV="1">
                <a:off x="131801" y="3645151"/>
                <a:ext cx="6849605" cy="14282"/>
              </a:xfrm>
              <a:prstGeom prst="line">
                <a:avLst/>
              </a:prstGeom>
              <a:ln w="19050">
                <a:solidFill>
                  <a:srgbClr val="F7F8F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" name="Группа 15"/>
              <p:cNvGrpSpPr/>
              <p:nvPr/>
            </p:nvGrpSpPr>
            <p:grpSpPr>
              <a:xfrm>
                <a:off x="1044554" y="2487567"/>
                <a:ext cx="5936852" cy="2388582"/>
                <a:chOff x="1372451" y="2563942"/>
                <a:chExt cx="5936852" cy="2388582"/>
              </a:xfrm>
            </p:grpSpPr>
            <p:grpSp>
              <p:nvGrpSpPr>
                <p:cNvPr id="2" name="Группа 1"/>
                <p:cNvGrpSpPr/>
                <p:nvPr/>
              </p:nvGrpSpPr>
              <p:grpSpPr>
                <a:xfrm>
                  <a:off x="1372451" y="3508141"/>
                  <a:ext cx="484108" cy="484108"/>
                  <a:chOff x="726206" y="2539272"/>
                  <a:chExt cx="484108" cy="484108"/>
                </a:xfrm>
                <a:solidFill>
                  <a:srgbClr val="FFFFFF"/>
                </a:solidFill>
              </p:grpSpPr>
              <p:sp>
                <p:nvSpPr>
                  <p:cNvPr id="31" name="Shape 3"/>
                  <p:cNvSpPr/>
                  <p:nvPr/>
                </p:nvSpPr>
                <p:spPr>
                  <a:xfrm>
                    <a:off x="726206" y="2539272"/>
                    <a:ext cx="484108" cy="484108"/>
                  </a:xfrm>
                  <a:prstGeom prst="roundRect">
                    <a:avLst>
                      <a:gd name="adj" fmla="val 6668"/>
                    </a:avLst>
                  </a:prstGeom>
                  <a:solidFill>
                    <a:srgbClr val="F7F8FA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2" name="Text 4"/>
                  <p:cNvSpPr/>
                  <p:nvPr/>
                </p:nvSpPr>
                <p:spPr>
                  <a:xfrm>
                    <a:off x="912896" y="2629402"/>
                    <a:ext cx="110609" cy="303848"/>
                  </a:xfrm>
                  <a:prstGeom prst="rect">
                    <a:avLst/>
                  </a:prstGeom>
                  <a:solidFill>
                    <a:srgbClr val="F7F8FA"/>
                  </a:solidFill>
                  <a:ln>
                    <a:noFill/>
                  </a:ln>
                </p:spPr>
                <p:txBody>
                  <a:bodyPr wrap="none" lIns="0" tIns="0" rIns="0" bIns="0" rtlCol="0" anchor="t"/>
                  <a:lstStyle/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r>
                      <a:rPr lang="en-US" sz="2350" dirty="0">
                        <a:solidFill>
                          <a:srgbClr val="272525"/>
                        </a:solidFill>
                        <a:latin typeface="Lora" pitchFamily="34" charset="0"/>
                        <a:ea typeface="Lora" pitchFamily="34" charset="-122"/>
                        <a:cs typeface="Lora" pitchFamily="34" charset="-120"/>
                      </a:rPr>
                      <a:t>1</a:t>
                    </a:r>
                    <a:endParaRPr lang="en-US" sz="2350" dirty="0">
                      <a:solidFill>
                        <a:srgbClr val="D6E5EF"/>
                      </a:solidFill>
                    </a:endParaRPr>
                  </a:p>
                </p:txBody>
              </p:sp>
            </p:grpSp>
            <p:grpSp>
              <p:nvGrpSpPr>
                <p:cNvPr id="33" name="Группа 32"/>
                <p:cNvGrpSpPr/>
                <p:nvPr/>
              </p:nvGrpSpPr>
              <p:grpSpPr>
                <a:xfrm>
                  <a:off x="2883031" y="3515734"/>
                  <a:ext cx="484108" cy="484108"/>
                  <a:chOff x="726206" y="2539272"/>
                  <a:chExt cx="484108" cy="484108"/>
                </a:xfrm>
                <a:solidFill>
                  <a:srgbClr val="FFFFFF"/>
                </a:solidFill>
              </p:grpSpPr>
              <p:sp>
                <p:nvSpPr>
                  <p:cNvPr id="34" name="Shape 3"/>
                  <p:cNvSpPr/>
                  <p:nvPr/>
                </p:nvSpPr>
                <p:spPr>
                  <a:xfrm>
                    <a:off x="726206" y="2539272"/>
                    <a:ext cx="484108" cy="484108"/>
                  </a:xfrm>
                  <a:prstGeom prst="roundRect">
                    <a:avLst>
                      <a:gd name="adj" fmla="val 6668"/>
                    </a:avLst>
                  </a:prstGeom>
                  <a:solidFill>
                    <a:srgbClr val="F7F8FA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5" name="Text 4"/>
                  <p:cNvSpPr/>
                  <p:nvPr/>
                </p:nvSpPr>
                <p:spPr>
                  <a:xfrm>
                    <a:off x="912896" y="2629402"/>
                    <a:ext cx="110609" cy="303848"/>
                  </a:xfrm>
                  <a:prstGeom prst="rect">
                    <a:avLst/>
                  </a:prstGeom>
                  <a:solidFill>
                    <a:srgbClr val="F7F8FA"/>
                  </a:solidFill>
                  <a:ln>
                    <a:noFill/>
                  </a:ln>
                </p:spPr>
                <p:txBody>
                  <a:bodyPr wrap="none" lIns="0" tIns="0" rIns="0" bIns="0" rtlCol="0" anchor="t"/>
                  <a:lstStyle/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r>
                      <a:rPr lang="ru-RU" sz="2350" dirty="0">
                        <a:solidFill>
                          <a:srgbClr val="272525"/>
                        </a:solidFill>
                        <a:latin typeface="Lora" pitchFamily="34" charset="0"/>
                        <a:ea typeface="Lora" pitchFamily="34" charset="-122"/>
                        <a:cs typeface="Lora" pitchFamily="34" charset="-120"/>
                      </a:rPr>
                      <a:t>2</a:t>
                    </a:r>
                    <a:endParaRPr lang="en-US" sz="2350" dirty="0">
                      <a:solidFill>
                        <a:srgbClr val="D6E5EF"/>
                      </a:solidFill>
                    </a:endParaRPr>
                  </a:p>
                </p:txBody>
              </p:sp>
            </p:grpSp>
            <p:grpSp>
              <p:nvGrpSpPr>
                <p:cNvPr id="39" name="Группа 38"/>
                <p:cNvGrpSpPr/>
                <p:nvPr/>
              </p:nvGrpSpPr>
              <p:grpSpPr>
                <a:xfrm>
                  <a:off x="4380484" y="3514612"/>
                  <a:ext cx="484108" cy="484108"/>
                  <a:chOff x="726206" y="2539272"/>
                  <a:chExt cx="484108" cy="484108"/>
                </a:xfrm>
                <a:solidFill>
                  <a:srgbClr val="FFFFFF"/>
                </a:solidFill>
              </p:grpSpPr>
              <p:sp>
                <p:nvSpPr>
                  <p:cNvPr id="40" name="Shape 3"/>
                  <p:cNvSpPr/>
                  <p:nvPr/>
                </p:nvSpPr>
                <p:spPr>
                  <a:xfrm>
                    <a:off x="726206" y="2539272"/>
                    <a:ext cx="484108" cy="484108"/>
                  </a:xfrm>
                  <a:prstGeom prst="roundRect">
                    <a:avLst>
                      <a:gd name="adj" fmla="val 6668"/>
                    </a:avLst>
                  </a:prstGeom>
                  <a:solidFill>
                    <a:srgbClr val="F7F8FA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41" name="Text 4"/>
                  <p:cNvSpPr/>
                  <p:nvPr/>
                </p:nvSpPr>
                <p:spPr>
                  <a:xfrm>
                    <a:off x="912896" y="2629402"/>
                    <a:ext cx="110609" cy="303848"/>
                  </a:xfrm>
                  <a:prstGeom prst="rect">
                    <a:avLst/>
                  </a:prstGeom>
                  <a:solidFill>
                    <a:srgbClr val="F7F8FA"/>
                  </a:solidFill>
                  <a:ln>
                    <a:noFill/>
                  </a:ln>
                </p:spPr>
                <p:txBody>
                  <a:bodyPr wrap="none" lIns="0" tIns="0" rIns="0" bIns="0" rtlCol="0" anchor="t"/>
                  <a:lstStyle/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r>
                      <a:rPr lang="ru-RU" sz="2350" dirty="0">
                        <a:solidFill>
                          <a:srgbClr val="272525"/>
                        </a:solidFill>
                        <a:latin typeface="Lora" pitchFamily="34" charset="0"/>
                        <a:ea typeface="Lora" pitchFamily="34" charset="-122"/>
                        <a:cs typeface="Lora" pitchFamily="34" charset="-120"/>
                      </a:rPr>
                      <a:t>3</a:t>
                    </a:r>
                  </a:p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endParaRPr lang="en-US" sz="2350" dirty="0">
                      <a:solidFill>
                        <a:srgbClr val="CC99FF"/>
                      </a:solidFill>
                    </a:endParaRPr>
                  </a:p>
                </p:txBody>
              </p:sp>
            </p:grpSp>
            <p:grpSp>
              <p:nvGrpSpPr>
                <p:cNvPr id="45" name="Группа 44"/>
                <p:cNvGrpSpPr/>
                <p:nvPr/>
              </p:nvGrpSpPr>
              <p:grpSpPr>
                <a:xfrm>
                  <a:off x="5826531" y="3507882"/>
                  <a:ext cx="484108" cy="484108"/>
                  <a:chOff x="726206" y="2539272"/>
                  <a:chExt cx="484108" cy="484108"/>
                </a:xfrm>
                <a:solidFill>
                  <a:srgbClr val="FFFFFF"/>
                </a:solidFill>
              </p:grpSpPr>
              <p:sp>
                <p:nvSpPr>
                  <p:cNvPr id="46" name="Shape 3"/>
                  <p:cNvSpPr/>
                  <p:nvPr/>
                </p:nvSpPr>
                <p:spPr>
                  <a:xfrm>
                    <a:off x="726206" y="2539272"/>
                    <a:ext cx="484108" cy="484108"/>
                  </a:xfrm>
                  <a:prstGeom prst="roundRect">
                    <a:avLst>
                      <a:gd name="adj" fmla="val 6668"/>
                    </a:avLst>
                  </a:prstGeom>
                  <a:solidFill>
                    <a:srgbClr val="F7F8FA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47" name="Text 4"/>
                  <p:cNvSpPr/>
                  <p:nvPr/>
                </p:nvSpPr>
                <p:spPr>
                  <a:xfrm>
                    <a:off x="912896" y="2629402"/>
                    <a:ext cx="110609" cy="303848"/>
                  </a:xfrm>
                  <a:prstGeom prst="rect">
                    <a:avLst/>
                  </a:prstGeom>
                  <a:solidFill>
                    <a:srgbClr val="F7F8FA"/>
                  </a:solidFill>
                  <a:ln>
                    <a:noFill/>
                  </a:ln>
                </p:spPr>
                <p:txBody>
                  <a:bodyPr wrap="none" lIns="0" tIns="0" rIns="0" bIns="0" rtlCol="0" anchor="t"/>
                  <a:lstStyle/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r>
                      <a:rPr lang="ru-RU" sz="2350" dirty="0">
                        <a:solidFill>
                          <a:srgbClr val="272525"/>
                        </a:solidFill>
                        <a:latin typeface="Lora" pitchFamily="34" charset="0"/>
                        <a:ea typeface="Lora" pitchFamily="34" charset="-122"/>
                        <a:cs typeface="Lora" pitchFamily="34" charset="-120"/>
                      </a:rPr>
                      <a:t>4</a:t>
                    </a:r>
                  </a:p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endParaRPr lang="en-US" sz="2350" dirty="0">
                      <a:solidFill>
                        <a:srgbClr val="CC99FF"/>
                      </a:solidFill>
                    </a:endParaRPr>
                  </a:p>
                </p:txBody>
              </p:sp>
            </p:grpSp>
            <p:grpSp>
              <p:nvGrpSpPr>
                <p:cNvPr id="14" name="Группа 13"/>
                <p:cNvGrpSpPr/>
                <p:nvPr/>
              </p:nvGrpSpPr>
              <p:grpSpPr>
                <a:xfrm>
                  <a:off x="1833759" y="2563942"/>
                  <a:ext cx="5475544" cy="2388582"/>
                  <a:chOff x="1833759" y="2563942"/>
                  <a:chExt cx="5475544" cy="2388582"/>
                </a:xfrm>
              </p:grpSpPr>
              <p:sp>
                <p:nvSpPr>
                  <p:cNvPr id="79" name="Text 12"/>
                  <p:cNvSpPr/>
                  <p:nvPr/>
                </p:nvSpPr>
                <p:spPr>
                  <a:xfrm>
                    <a:off x="1833759" y="2563942"/>
                    <a:ext cx="2560649" cy="43238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marL="0" indent="0" algn="ctr">
                      <a:buNone/>
                    </a:pPr>
                    <a:r>
                      <a:rPr sz="1200" b="0" i="0">
                        <a:solidFill>
                          <a:srgbClr val="272525"/>
                        </a:solidFill>
                        <a:latin typeface="Arial Black"/>
                      </a:rPr>
                      <a:t>Снижение затрат</a:t>
                    </a:r>
                    <a:endParaRPr lang="en-US" dirty="0">
                      <a:solidFill>
                        <a:srgbClr val="D6E5EF"/>
                      </a:solidFill>
                      <a:latin typeface="Arial Black" panose="020B0A04020102020204" pitchFamily="34" charset="0"/>
                    </a:endParaRPr>
                  </a:p>
                </p:txBody>
              </p:sp>
              <p:sp>
                <p:nvSpPr>
                  <p:cNvPr id="88" name="Text 12"/>
                  <p:cNvSpPr/>
                  <p:nvPr/>
                </p:nvSpPr>
                <p:spPr>
                  <a:xfrm>
                    <a:off x="3345392" y="4528459"/>
                    <a:ext cx="2560649" cy="4240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marL="0" indent="0" algn="ctr">
                      <a:buNone/>
                    </a:pPr>
                    <a:r>
                      <a:rPr sz="1200" b="0" i="0">
                        <a:solidFill>
                          <a:srgbClr val="272525"/>
                        </a:solidFill>
                        <a:latin typeface="Arial Black"/>
                      </a:rPr>
                      <a:t>Гибкость производства</a:t>
                    </a:r>
                    <a:endParaRPr lang="en-US" dirty="0">
                      <a:solidFill>
                        <a:srgbClr val="D6E5EF"/>
                      </a:solidFill>
                      <a:latin typeface="Arial Black" panose="020B0A04020102020204" pitchFamily="34" charset="0"/>
                    </a:endParaRPr>
                  </a:p>
                </p:txBody>
              </p:sp>
              <p:sp>
                <p:nvSpPr>
                  <p:cNvPr id="93" name="Text 12"/>
                  <p:cNvSpPr/>
                  <p:nvPr/>
                </p:nvSpPr>
                <p:spPr>
                  <a:xfrm>
                    <a:off x="4817875" y="2582296"/>
                    <a:ext cx="2491428" cy="40455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marL="0" indent="0" algn="ctr">
                      <a:buNone/>
                    </a:pPr>
                    <a:r>
                      <a:rPr sz="1200" b="0" i="0">
                        <a:solidFill>
                          <a:srgbClr val="272525"/>
                        </a:solidFill>
                        <a:latin typeface="Arial Black"/>
                      </a:rPr>
                      <a:t>Улучшение контроля и прозрачности процессов</a:t>
                    </a:r>
                    <a:endParaRPr lang="en-US" dirty="0">
                      <a:solidFill>
                        <a:srgbClr val="D6E5EF"/>
                      </a:solidFill>
                      <a:latin typeface="Arial Black" panose="020B0A04020102020204" pitchFamily="34" charset="0"/>
                    </a:endParaRPr>
                  </a:p>
                </p:txBody>
              </p:sp>
            </p:grpSp>
          </p:grpSp>
        </p:grpSp>
        <p:cxnSp>
          <p:nvCxnSpPr>
            <p:cNvPr id="7" name="Прямая соединительная линия 6"/>
            <p:cNvCxnSpPr>
              <a:stCxn id="31" idx="2"/>
            </p:cNvCxnSpPr>
            <p:nvPr/>
          </p:nvCxnSpPr>
          <p:spPr>
            <a:xfrm>
              <a:off x="1588757" y="4024016"/>
              <a:ext cx="7069" cy="309511"/>
            </a:xfrm>
            <a:prstGeom prst="line">
              <a:avLst/>
            </a:prstGeom>
            <a:ln w="19050">
              <a:solidFill>
                <a:srgbClr val="F7F8F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>
              <a:endCxn id="34" idx="0"/>
            </p:cNvCxnSpPr>
            <p:nvPr/>
          </p:nvCxnSpPr>
          <p:spPr>
            <a:xfrm>
              <a:off x="3095490" y="3248392"/>
              <a:ext cx="3847" cy="299109"/>
            </a:xfrm>
            <a:prstGeom prst="line">
              <a:avLst/>
            </a:prstGeom>
            <a:ln w="19050">
              <a:solidFill>
                <a:srgbClr val="F7F8F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>
              <a:stCxn id="41" idx="2"/>
            </p:cNvCxnSpPr>
            <p:nvPr/>
          </p:nvCxnSpPr>
          <p:spPr>
            <a:xfrm>
              <a:off x="4596731" y="3940357"/>
              <a:ext cx="4040" cy="393170"/>
            </a:xfrm>
            <a:prstGeom prst="line">
              <a:avLst/>
            </a:prstGeom>
            <a:ln w="19050">
              <a:solidFill>
                <a:srgbClr val="F7F8F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>
              <a:endCxn id="46" idx="0"/>
            </p:cNvCxnSpPr>
            <p:nvPr/>
          </p:nvCxnSpPr>
          <p:spPr>
            <a:xfrm flipH="1">
              <a:off x="6042837" y="3283854"/>
              <a:ext cx="1" cy="255795"/>
            </a:xfrm>
            <a:prstGeom prst="line">
              <a:avLst/>
            </a:prstGeom>
            <a:ln w="19050">
              <a:solidFill>
                <a:srgbClr val="F7F8F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 12"/>
            <p:cNvSpPr/>
            <p:nvPr/>
          </p:nvSpPr>
          <p:spPr>
            <a:xfrm>
              <a:off x="316401" y="4506372"/>
              <a:ext cx="2560649" cy="4240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indent="0" algn="ctr">
                <a:buNone/>
              </a:pPr>
              <a:r>
                <a:rPr sz="1200" b="0" i="0">
                  <a:solidFill>
                    <a:srgbClr val="272525"/>
                  </a:solidFill>
                  <a:latin typeface="Arial Black"/>
                </a:rPr>
                <a:t>Повышение точности и качества продукции</a:t>
              </a:r>
              <a:endParaRPr lang="en-US" dirty="0">
                <a:solidFill>
                  <a:srgbClr val="D6E5EF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69" name="Google Shape;1534;p82"/>
          <p:cNvSpPr txBox="1">
            <a:spLocks/>
          </p:cNvSpPr>
          <p:nvPr/>
        </p:nvSpPr>
        <p:spPr>
          <a:xfrm>
            <a:off x="21804" y="1328675"/>
            <a:ext cx="5013818" cy="1142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600" b="0" i="0" u="none" strike="noStrike" cap="none">
                <a:solidFill>
                  <a:schemeClr val="tx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39700" indent="0" algn="ctr"/>
            <a:r>
              <a:rPr sz="1400" b="0" i="0">
                <a:solidFill>
                  <a:srgbClr val="272525"/>
                </a:solidFill>
              </a:rPr>
              <a:t>Ключевые преимущества интеграции:</a:t>
            </a:r>
            <a:endParaRPr lang="ru-RU" sz="1400" dirty="0">
              <a:solidFill>
                <a:srgbClr val="D6E5EF"/>
              </a:solidFill>
            </a:endParaRPr>
          </a:p>
          <a:p>
            <a:pPr algn="ctr"/>
            <a:r>
              <a:rPr sz="1400" b="0" i="0">
                <a:solidFill>
                  <a:srgbClr val="272525"/>
                </a:solidFill>
              </a:rPr>
              <a:t>- Сокращение времени цикла производства</a:t>
            </a:r>
          </a:p>
        </p:txBody>
      </p:sp>
      <p:pic>
        <p:nvPicPr>
          <p:cNvPr id="1536" name="Picture 1535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8017" y="517650"/>
            <a:ext cx="3936761" cy="1361401"/>
          </a:xfrm>
          <a:prstGeom prst="rect">
            <a:avLst/>
          </a:prstGeom>
          <a:ln w="12700">
            <a:solidFill>
              <a:srgbClr val="272525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EF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6" name="Google Shape;709;p65"/>
          <p:cNvSpPr txBox="1">
            <a:spLocks/>
          </p:cNvSpPr>
          <p:nvPr/>
        </p:nvSpPr>
        <p:spPr>
          <a:xfrm>
            <a:off x="539496" y="4088"/>
            <a:ext cx="8503920" cy="69539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sz="2000" b="0" i="0">
                <a:solidFill>
                  <a:srgbClr val="7068F4"/>
                </a:solidFill>
                <a:latin typeface="Arial Black"/>
              </a:rPr>
              <a:t>Искусственный интеллект в станках с ЧПУ</a:t>
            </a:r>
            <a:endParaRPr lang="ru-RU" sz="2000" dirty="0">
              <a:solidFill>
                <a:srgbClr val="D87AB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52" name="Google Shape;1535;p82"/>
          <p:cNvCxnSpPr/>
          <p:nvPr/>
        </p:nvCxnSpPr>
        <p:spPr>
          <a:xfrm>
            <a:off x="617373" y="703270"/>
            <a:ext cx="6767352" cy="22860"/>
          </a:xfrm>
          <a:prstGeom prst="straightConnector1">
            <a:avLst/>
          </a:prstGeom>
          <a:noFill/>
          <a:ln w="19050" cap="flat" cmpd="sng">
            <a:solidFill>
              <a:srgbClr val="27252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Скругленный прямоугольник 20"/>
          <p:cNvSpPr/>
          <p:nvPr/>
        </p:nvSpPr>
        <p:spPr>
          <a:xfrm>
            <a:off x="666141" y="1249703"/>
            <a:ext cx="6044184" cy="900059"/>
          </a:xfrm>
          <a:prstGeom prst="roundRect">
            <a:avLst/>
          </a:prstGeom>
          <a:solidFill>
            <a:srgbClr val="F7F8FA"/>
          </a:solidFill>
          <a:ln w="19050">
            <a:solidFill>
              <a:srgbClr val="272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617373" y="1487699"/>
            <a:ext cx="6044184" cy="3163092"/>
            <a:chOff x="2117718" y="1249033"/>
            <a:chExt cx="6044184" cy="3163092"/>
          </a:xfrm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2117718" y="2778969"/>
              <a:ext cx="6044184" cy="900059"/>
            </a:xfrm>
            <a:prstGeom prst="roundRect">
              <a:avLst/>
            </a:prstGeom>
            <a:solidFill>
              <a:srgbClr val="F7F8FA"/>
            </a:solidFill>
            <a:ln w="19050">
              <a:solidFill>
                <a:srgbClr val="2725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" name="Группа 2"/>
            <p:cNvGrpSpPr/>
            <p:nvPr/>
          </p:nvGrpSpPr>
          <p:grpSpPr>
            <a:xfrm>
              <a:off x="2370252" y="1249033"/>
              <a:ext cx="5658180" cy="1390664"/>
              <a:chOff x="2370252" y="776464"/>
              <a:chExt cx="5658180" cy="1390664"/>
            </a:xfrm>
          </p:grpSpPr>
          <p:sp>
            <p:nvSpPr>
              <p:cNvPr id="65" name="Text 12"/>
              <p:cNvSpPr/>
              <p:nvPr/>
            </p:nvSpPr>
            <p:spPr>
              <a:xfrm>
                <a:off x="2415972" y="776464"/>
                <a:ext cx="5612460" cy="4240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400" b="0" i="0">
                    <a:solidFill>
                      <a:srgbClr val="7068F4"/>
                    </a:solidFill>
                    <a:latin typeface="Arial Black"/>
                  </a:rPr>
                  <a:t>Оптимизация процессов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6" name="Text 13"/>
              <p:cNvSpPr/>
              <p:nvPr/>
            </p:nvSpPr>
            <p:spPr>
              <a:xfrm>
                <a:off x="2370252" y="1456813"/>
                <a:ext cx="5658180" cy="7103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1100" b="0" i="0">
                    <a:solidFill>
                      <a:srgbClr val="272525"/>
                    </a:solidFill>
                    <a:latin typeface="Arial"/>
                  </a:rPr>
                  <a:t>Алгоритмы МО для анализа параметров обработки.</a:t>
                </a:r>
                <a:endParaRPr lang="ru-RU" sz="12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sz="1100" b="0" i="0">
                    <a:solidFill>
                      <a:srgbClr val="272525"/>
                    </a:solidFill>
                    <a:latin typeface="Arial"/>
                  </a:rPr>
                  <a:t>- Реальное время оптимизации режимов.</a:t>
                </a:r>
              </a:p>
              <a:p>
                <a:r>
                  <a:rPr sz="1100" b="0" i="0">
                    <a:solidFill>
                      <a:srgbClr val="272525"/>
                    </a:solidFill>
                    <a:latin typeface="Arial"/>
                  </a:rPr>
                  <a:t>- Нейронные сети для адаптивного управления</a:t>
                </a:r>
              </a:p>
            </p:txBody>
          </p:sp>
        </p:grpSp>
        <p:grpSp>
          <p:nvGrpSpPr>
            <p:cNvPr id="23" name="Группа 22"/>
            <p:cNvGrpSpPr/>
            <p:nvPr/>
          </p:nvGrpSpPr>
          <p:grpSpPr>
            <a:xfrm>
              <a:off x="2359488" y="3021461"/>
              <a:ext cx="5658180" cy="1390664"/>
              <a:chOff x="2370252" y="776464"/>
              <a:chExt cx="5658180" cy="1390664"/>
            </a:xfrm>
          </p:grpSpPr>
          <p:sp>
            <p:nvSpPr>
              <p:cNvPr id="24" name="Text 12"/>
              <p:cNvSpPr/>
              <p:nvPr/>
            </p:nvSpPr>
            <p:spPr>
              <a:xfrm>
                <a:off x="2415972" y="776464"/>
                <a:ext cx="5612460" cy="4240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400" b="0" i="0">
                    <a:solidFill>
                      <a:srgbClr val="7068F4"/>
                    </a:solidFill>
                    <a:latin typeface="Arial Black"/>
                  </a:rPr>
                  <a:t>Предиктивная аналитика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25" name="Text 13"/>
              <p:cNvSpPr/>
              <p:nvPr/>
            </p:nvSpPr>
            <p:spPr>
              <a:xfrm>
                <a:off x="2370252" y="1456813"/>
                <a:ext cx="5658180" cy="7103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1100" b="0" i="0">
                    <a:solidFill>
                      <a:srgbClr val="272525"/>
                    </a:solidFill>
                    <a:latin typeface="Arial"/>
                  </a:rPr>
                  <a:t>Модели прогнозирования отказов оборудования.</a:t>
                </a:r>
                <a:endParaRPr lang="ru-RU" sz="12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sz="1100" b="0" i="0">
                    <a:solidFill>
                      <a:srgbClr val="272525"/>
                    </a:solidFill>
                    <a:latin typeface="Arial"/>
                  </a:rPr>
                  <a:t>- Анализ данных с датчиков для выявления проблем.</a:t>
                </a:r>
              </a:p>
              <a:p>
                <a:r>
                  <a:rPr sz="1100" b="0" i="0">
                    <a:solidFill>
                      <a:srgbClr val="272525"/>
                    </a:solidFill>
                    <a:latin typeface="Arial"/>
                  </a:rPr>
                  <a:t>- Снижение простоев и операционных расходов</a:t>
                </a:r>
              </a:p>
            </p:txBody>
          </p:sp>
        </p:grp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1" name="Rectangle 225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EF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246" name="Google Shape;2246;p97"/>
          <p:cNvSpPr txBox="1">
            <a:spLocks noGrp="1"/>
          </p:cNvSpPr>
          <p:nvPr>
            <p:ph type="title"/>
          </p:nvPr>
        </p:nvSpPr>
        <p:spPr>
          <a:xfrm flipH="1">
            <a:off x="534010" y="1310640"/>
            <a:ext cx="7863230" cy="195243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sz="2400" b="0" i="0">
                <a:solidFill>
                  <a:srgbClr val="7068F4"/>
                </a:solidFill>
                <a:latin typeface="Arial Black"/>
              </a:rPr>
              <a:t>Практические примеры использования станков с ЧПУ</a:t>
            </a:r>
            <a:endParaRPr sz="2400" dirty="0">
              <a:latin typeface="Arial Black" panose="020B0A04020102020204" pitchFamily="34" charset="0"/>
            </a:endParaRPr>
          </a:p>
        </p:txBody>
      </p:sp>
      <p:sp>
        <p:nvSpPr>
          <p:cNvPr id="2248" name="Google Shape;2248;p97"/>
          <p:cNvSpPr txBox="1">
            <a:spLocks noGrp="1"/>
          </p:cNvSpPr>
          <p:nvPr>
            <p:ph type="title" idx="4294967295"/>
          </p:nvPr>
        </p:nvSpPr>
        <p:spPr>
          <a:xfrm>
            <a:off x="5875451" y="3319807"/>
            <a:ext cx="719137" cy="84137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rgbClr val="D6E5EF"/>
              </a:solidFill>
              <a:latin typeface="DFMincho-SU" panose="02010609010101010101" pitchFamily="1" charset="-128"/>
              <a:ea typeface="DFMincho-SU" panose="02010609010101010101" pitchFamily="1" charset="-128"/>
            </a:endParaRPr>
          </a:p>
        </p:txBody>
      </p:sp>
      <p:cxnSp>
        <p:nvCxnSpPr>
          <p:cNvPr id="2249" name="Google Shape;2249;p97"/>
          <p:cNvCxnSpPr/>
          <p:nvPr/>
        </p:nvCxnSpPr>
        <p:spPr>
          <a:xfrm>
            <a:off x="4063170" y="3237826"/>
            <a:ext cx="4343700" cy="0"/>
          </a:xfrm>
          <a:prstGeom prst="straightConnector1">
            <a:avLst/>
          </a:prstGeom>
          <a:noFill/>
          <a:ln w="19050" cap="flat" cmpd="sng">
            <a:solidFill>
              <a:srgbClr val="272525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250" name="Picture 2249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95206" cy="150614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Rectangle 15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EF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29" name="Google Shape;1535;p82"/>
          <p:cNvCxnSpPr/>
          <p:nvPr/>
        </p:nvCxnSpPr>
        <p:spPr>
          <a:xfrm flipV="1">
            <a:off x="7046398" y="1371296"/>
            <a:ext cx="0" cy="876604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5" name="Google Shape;1535;p82"/>
          <p:cNvCxnSpPr/>
          <p:nvPr/>
        </p:nvCxnSpPr>
        <p:spPr>
          <a:xfrm>
            <a:off x="284501" y="2225040"/>
            <a:ext cx="6767352" cy="22860"/>
          </a:xfrm>
          <a:prstGeom prst="straightConnector1">
            <a:avLst/>
          </a:prstGeom>
          <a:noFill/>
          <a:ln w="19050" cap="flat" cmpd="sng">
            <a:solidFill>
              <a:srgbClr val="27252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33" name="Google Shape;1533;p82"/>
          <p:cNvSpPr txBox="1">
            <a:spLocks noGrp="1"/>
          </p:cNvSpPr>
          <p:nvPr>
            <p:ph type="title"/>
          </p:nvPr>
        </p:nvSpPr>
        <p:spPr>
          <a:xfrm>
            <a:off x="190284" y="814530"/>
            <a:ext cx="4732236" cy="138216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000" b="0" i="0">
                <a:solidFill>
                  <a:srgbClr val="7068F4"/>
                </a:solidFill>
                <a:latin typeface="Arial Black"/>
              </a:rPr>
              <a:t>Проект "Электро-Буревестник"</a:t>
            </a:r>
            <a:endParaRPr sz="2000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285" y="2508337"/>
            <a:ext cx="882449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defTabSz="685800">
              <a:buClrTx/>
              <a:buSzPts val="1800"/>
            </a:pPr>
            <a:r>
              <a:rPr sz="1200" b="0" i="0">
                <a:solidFill>
                  <a:srgbClr val="272525"/>
                </a:solidFill>
              </a:rPr>
              <a:t>Изготовление кронштейна для тягового электродвигателя:</a:t>
            </a:r>
          </a:p>
          <a:p>
            <a:r>
              <a:rPr sz="1200" b="0" i="0">
                <a:solidFill>
                  <a:srgbClr val="272525"/>
                </a:solidFill>
              </a:rPr>
              <a:t>• Сложная геометрия</a:t>
            </a:r>
          </a:p>
          <a:p>
            <a:r>
              <a:rPr sz="1200" b="0" i="0">
                <a:solidFill>
                  <a:srgbClr val="272525"/>
                </a:solidFill>
              </a:rPr>
              <a:t>• Материал: алюминиевый сплав 7075-T6</a:t>
            </a:r>
          </a:p>
          <a:p>
            <a:r>
              <a:rPr sz="1200" b="0" i="0">
                <a:solidFill>
                  <a:srgbClr val="272525"/>
                </a:solidFill>
              </a:rPr>
              <a:t>• Допуски: ±0.05 мм, Ra ≤ 1.6 мкм</a:t>
            </a:r>
          </a:p>
          <a:p>
            <a:r>
              <a:rPr sz="1200" b="0" i="0">
                <a:solidFill>
                  <a:srgbClr val="272525"/>
                </a:solidFill>
              </a:rPr>
              <a:t>• Использование 5-осевого станка DMG Mori DMU 50</a:t>
            </a:r>
          </a:p>
          <a:p>
            <a:r>
              <a:rPr sz="1200" b="0" i="0">
                <a:solidFill>
                  <a:srgbClr val="272525"/>
                </a:solidFill>
              </a:rPr>
              <a:t>• Время изготовления: 4 часа</a:t>
            </a:r>
          </a:p>
          <a:p>
            <a:r>
              <a:rPr sz="1200" b="0" i="0">
                <a:solidFill>
                  <a:srgbClr val="272525"/>
                </a:solidFill>
              </a:rPr>
              <a:t>• Точность: отклонения ≤ ±0.02 мм</a:t>
            </a:r>
          </a:p>
        </p:txBody>
      </p:sp>
      <p:pic>
        <p:nvPicPr>
          <p:cNvPr id="1536" name="Picture 1535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7832" y="274412"/>
            <a:ext cx="3437133" cy="2071237"/>
          </a:xfrm>
          <a:prstGeom prst="rect">
            <a:avLst/>
          </a:prstGeom>
          <a:ln w="12700">
            <a:solidFill>
              <a:srgbClr val="272525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EF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36" name="Группа 35"/>
          <p:cNvGrpSpPr/>
          <p:nvPr/>
        </p:nvGrpSpPr>
        <p:grpSpPr>
          <a:xfrm>
            <a:off x="804088" y="2001423"/>
            <a:ext cx="7765803" cy="1801729"/>
            <a:chOff x="5289252" y="2563207"/>
            <a:chExt cx="7765803" cy="1801729"/>
          </a:xfrm>
        </p:grpSpPr>
        <p:grpSp>
          <p:nvGrpSpPr>
            <p:cNvPr id="37" name="Группа 36"/>
            <p:cNvGrpSpPr/>
            <p:nvPr/>
          </p:nvGrpSpPr>
          <p:grpSpPr>
            <a:xfrm>
              <a:off x="5289252" y="2573541"/>
              <a:ext cx="4354494" cy="1604772"/>
              <a:chOff x="5287845" y="2764927"/>
              <a:chExt cx="4354494" cy="1604772"/>
            </a:xfrm>
          </p:grpSpPr>
          <p:grpSp>
            <p:nvGrpSpPr>
              <p:cNvPr id="49" name="Группа 48"/>
              <p:cNvGrpSpPr/>
              <p:nvPr/>
            </p:nvGrpSpPr>
            <p:grpSpPr>
              <a:xfrm>
                <a:off x="5287845" y="3375051"/>
                <a:ext cx="316826" cy="363935"/>
                <a:chOff x="311761" y="4533935"/>
                <a:chExt cx="438507" cy="438507"/>
              </a:xfrm>
            </p:grpSpPr>
            <p:sp>
              <p:nvSpPr>
                <p:cNvPr id="72" name="Shape 10"/>
                <p:cNvSpPr/>
                <p:nvPr/>
              </p:nvSpPr>
              <p:spPr>
                <a:xfrm>
                  <a:off x="311761" y="4533935"/>
                  <a:ext cx="438507" cy="438507"/>
                </a:xfrm>
                <a:prstGeom prst="roundRect">
                  <a:avLst>
                    <a:gd name="adj" fmla="val 6668"/>
                  </a:avLst>
                </a:prstGeom>
                <a:solidFill>
                  <a:srgbClr val="F7F8FA"/>
                </a:solidFill>
                <a:ln>
                  <a:noFill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73" name="Text 11"/>
                <p:cNvSpPr/>
                <p:nvPr/>
              </p:nvSpPr>
              <p:spPr>
                <a:xfrm>
                  <a:off x="433383" y="4599882"/>
                  <a:ext cx="195264" cy="2924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2300"/>
                    </a:lnSpc>
                    <a:buNone/>
                  </a:pPr>
                  <a:r>
                    <a:rPr lang="en-US" sz="1600" dirty="0">
                      <a:solidFill>
                        <a:srgbClr val="272525"/>
                      </a:solidFill>
                      <a:latin typeface="Tomorrow" pitchFamily="34" charset="0"/>
                      <a:ea typeface="Tomorrow" pitchFamily="34" charset="-122"/>
                      <a:cs typeface="Tomorrow" pitchFamily="34" charset="-120"/>
                    </a:rPr>
                    <a:t>2</a:t>
                  </a:r>
                  <a:endParaRPr lang="en-US" sz="1600" dirty="0">
                    <a:solidFill>
                      <a:srgbClr val="D6E5EF"/>
                    </a:solidFill>
                  </a:endParaRPr>
                </a:p>
              </p:txBody>
            </p:sp>
          </p:grpSp>
          <p:grpSp>
            <p:nvGrpSpPr>
              <p:cNvPr id="50" name="Группа 49"/>
              <p:cNvGrpSpPr/>
              <p:nvPr/>
            </p:nvGrpSpPr>
            <p:grpSpPr>
              <a:xfrm>
                <a:off x="5287845" y="2764927"/>
                <a:ext cx="316826" cy="363935"/>
                <a:chOff x="311761" y="4533935"/>
                <a:chExt cx="438507" cy="438507"/>
              </a:xfrm>
            </p:grpSpPr>
            <p:sp>
              <p:nvSpPr>
                <p:cNvPr id="70" name="Shape 10"/>
                <p:cNvSpPr/>
                <p:nvPr/>
              </p:nvSpPr>
              <p:spPr>
                <a:xfrm>
                  <a:off x="311761" y="4533935"/>
                  <a:ext cx="438507" cy="438507"/>
                </a:xfrm>
                <a:prstGeom prst="roundRect">
                  <a:avLst>
                    <a:gd name="adj" fmla="val 6668"/>
                  </a:avLst>
                </a:prstGeom>
                <a:solidFill>
                  <a:srgbClr val="F7F8FA"/>
                </a:solidFill>
                <a:ln>
                  <a:noFill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71" name="Text 11"/>
                <p:cNvSpPr/>
                <p:nvPr/>
              </p:nvSpPr>
              <p:spPr>
                <a:xfrm>
                  <a:off x="433383" y="4599882"/>
                  <a:ext cx="195264" cy="2924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2300"/>
                    </a:lnSpc>
                    <a:buNone/>
                  </a:pPr>
                  <a:r>
                    <a:rPr lang="ru-RU" sz="1600" dirty="0">
                      <a:solidFill>
                        <a:srgbClr val="272525"/>
                      </a:solidFill>
                      <a:latin typeface="Tomorrow" pitchFamily="34" charset="0"/>
                      <a:ea typeface="Tomorrow" pitchFamily="34" charset="-122"/>
                      <a:cs typeface="Tomorrow" pitchFamily="34" charset="-120"/>
                    </a:rPr>
                    <a:t>1</a:t>
                  </a:r>
                  <a:endParaRPr lang="en-US" sz="1600" dirty="0">
                    <a:solidFill>
                      <a:srgbClr val="D6E5EF"/>
                    </a:solidFill>
                  </a:endParaRPr>
                </a:p>
              </p:txBody>
            </p:sp>
          </p:grpSp>
          <p:grpSp>
            <p:nvGrpSpPr>
              <p:cNvPr id="51" name="Группа 50"/>
              <p:cNvGrpSpPr/>
              <p:nvPr/>
            </p:nvGrpSpPr>
            <p:grpSpPr>
              <a:xfrm>
                <a:off x="5287845" y="3985173"/>
                <a:ext cx="316826" cy="363935"/>
                <a:chOff x="311761" y="4533934"/>
                <a:chExt cx="438507" cy="438507"/>
              </a:xfrm>
            </p:grpSpPr>
            <p:sp>
              <p:nvSpPr>
                <p:cNvPr id="61" name="Shape 10"/>
                <p:cNvSpPr/>
                <p:nvPr/>
              </p:nvSpPr>
              <p:spPr>
                <a:xfrm>
                  <a:off x="311761" y="4533934"/>
                  <a:ext cx="438507" cy="438507"/>
                </a:xfrm>
                <a:prstGeom prst="roundRect">
                  <a:avLst>
                    <a:gd name="adj" fmla="val 6668"/>
                  </a:avLst>
                </a:prstGeom>
                <a:solidFill>
                  <a:srgbClr val="F7F8FA"/>
                </a:solidFill>
                <a:ln>
                  <a:noFill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67" name="Text 11"/>
                <p:cNvSpPr/>
                <p:nvPr/>
              </p:nvSpPr>
              <p:spPr>
                <a:xfrm>
                  <a:off x="433383" y="4599882"/>
                  <a:ext cx="195264" cy="2924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2300"/>
                    </a:lnSpc>
                    <a:buNone/>
                  </a:pPr>
                  <a:r>
                    <a:rPr lang="ru-RU" sz="1600" dirty="0">
                      <a:solidFill>
                        <a:srgbClr val="272525"/>
                      </a:solidFill>
                      <a:latin typeface="Tomorrow" pitchFamily="34" charset="0"/>
                      <a:ea typeface="Tomorrow" pitchFamily="34" charset="-122"/>
                      <a:cs typeface="Tomorrow" pitchFamily="34" charset="-120"/>
                    </a:rPr>
                    <a:t>3</a:t>
                  </a:r>
                  <a:endParaRPr lang="en-US" sz="1600" dirty="0">
                    <a:solidFill>
                      <a:srgbClr val="D6E5EF"/>
                    </a:solidFill>
                  </a:endParaRPr>
                </a:p>
              </p:txBody>
            </p:sp>
          </p:grpSp>
          <p:grpSp>
            <p:nvGrpSpPr>
              <p:cNvPr id="52" name="Группа 51"/>
              <p:cNvGrpSpPr/>
              <p:nvPr/>
            </p:nvGrpSpPr>
            <p:grpSpPr>
              <a:xfrm>
                <a:off x="9325513" y="2794274"/>
                <a:ext cx="316826" cy="363935"/>
                <a:chOff x="5900147" y="2363872"/>
                <a:chExt cx="438507" cy="438507"/>
              </a:xfrm>
            </p:grpSpPr>
            <p:sp>
              <p:nvSpPr>
                <p:cNvPr id="59" name="Shape 10"/>
                <p:cNvSpPr/>
                <p:nvPr/>
              </p:nvSpPr>
              <p:spPr>
                <a:xfrm>
                  <a:off x="5900147" y="2363872"/>
                  <a:ext cx="438507" cy="438507"/>
                </a:xfrm>
                <a:prstGeom prst="roundRect">
                  <a:avLst>
                    <a:gd name="adj" fmla="val 6668"/>
                  </a:avLst>
                </a:prstGeom>
                <a:solidFill>
                  <a:srgbClr val="F7F8FA"/>
                </a:solidFill>
                <a:ln>
                  <a:noFill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60" name="Text 11"/>
                <p:cNvSpPr/>
                <p:nvPr/>
              </p:nvSpPr>
              <p:spPr>
                <a:xfrm>
                  <a:off x="6021768" y="2429820"/>
                  <a:ext cx="195264" cy="2924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2300"/>
                    </a:lnSpc>
                    <a:buNone/>
                  </a:pPr>
                  <a:r>
                    <a:rPr lang="ru-RU" sz="1600" dirty="0">
                      <a:solidFill>
                        <a:srgbClr val="272525"/>
                      </a:solidFill>
                      <a:latin typeface="Tomorrow" pitchFamily="34" charset="0"/>
                      <a:ea typeface="Tomorrow" pitchFamily="34" charset="-122"/>
                      <a:cs typeface="Tomorrow" pitchFamily="34" charset="-120"/>
                    </a:rPr>
                    <a:t>4</a:t>
                  </a:r>
                  <a:endParaRPr lang="en-US" sz="1600" dirty="0">
                    <a:solidFill>
                      <a:srgbClr val="D6E5EF"/>
                    </a:solidFill>
                  </a:endParaRPr>
                </a:p>
              </p:txBody>
            </p:sp>
          </p:grpSp>
          <p:grpSp>
            <p:nvGrpSpPr>
              <p:cNvPr id="53" name="Группа 52"/>
              <p:cNvGrpSpPr/>
              <p:nvPr/>
            </p:nvGrpSpPr>
            <p:grpSpPr>
              <a:xfrm>
                <a:off x="9325513" y="3400017"/>
                <a:ext cx="316826" cy="363935"/>
                <a:chOff x="5900146" y="2363868"/>
                <a:chExt cx="438507" cy="438507"/>
              </a:xfrm>
            </p:grpSpPr>
            <p:sp>
              <p:nvSpPr>
                <p:cNvPr id="57" name="Shape 10"/>
                <p:cNvSpPr/>
                <p:nvPr/>
              </p:nvSpPr>
              <p:spPr>
                <a:xfrm>
                  <a:off x="5900146" y="2363868"/>
                  <a:ext cx="438507" cy="438507"/>
                </a:xfrm>
                <a:prstGeom prst="roundRect">
                  <a:avLst>
                    <a:gd name="adj" fmla="val 6668"/>
                  </a:avLst>
                </a:prstGeom>
                <a:solidFill>
                  <a:srgbClr val="F7F8FA"/>
                </a:solidFill>
                <a:ln>
                  <a:noFill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58" name="Text 11"/>
                <p:cNvSpPr/>
                <p:nvPr/>
              </p:nvSpPr>
              <p:spPr>
                <a:xfrm>
                  <a:off x="6021767" y="2429820"/>
                  <a:ext cx="195264" cy="2924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2300"/>
                    </a:lnSpc>
                    <a:buNone/>
                  </a:pPr>
                  <a:r>
                    <a:rPr lang="ru-RU" sz="1600" dirty="0">
                      <a:solidFill>
                        <a:srgbClr val="272525"/>
                      </a:solidFill>
                      <a:latin typeface="Tomorrow" pitchFamily="34" charset="0"/>
                      <a:ea typeface="Tomorrow" pitchFamily="34" charset="-122"/>
                      <a:cs typeface="Tomorrow" pitchFamily="34" charset="-120"/>
                    </a:rPr>
                    <a:t>5</a:t>
                  </a:r>
                  <a:endParaRPr lang="en-US" sz="1600" dirty="0">
                    <a:solidFill>
                      <a:srgbClr val="D6E5EF"/>
                    </a:solidFill>
                  </a:endParaRPr>
                </a:p>
              </p:txBody>
            </p:sp>
          </p:grpSp>
          <p:grpSp>
            <p:nvGrpSpPr>
              <p:cNvPr id="54" name="Группа 53"/>
              <p:cNvGrpSpPr/>
              <p:nvPr/>
            </p:nvGrpSpPr>
            <p:grpSpPr>
              <a:xfrm>
                <a:off x="9325512" y="4005764"/>
                <a:ext cx="316826" cy="363935"/>
                <a:chOff x="5900143" y="2363873"/>
                <a:chExt cx="438507" cy="438507"/>
              </a:xfrm>
            </p:grpSpPr>
            <p:sp>
              <p:nvSpPr>
                <p:cNvPr id="55" name="Shape 10"/>
                <p:cNvSpPr/>
                <p:nvPr/>
              </p:nvSpPr>
              <p:spPr>
                <a:xfrm>
                  <a:off x="5900143" y="2363873"/>
                  <a:ext cx="438507" cy="438507"/>
                </a:xfrm>
                <a:prstGeom prst="roundRect">
                  <a:avLst>
                    <a:gd name="adj" fmla="val 6668"/>
                  </a:avLst>
                </a:prstGeom>
                <a:solidFill>
                  <a:srgbClr val="F7F8FA"/>
                </a:solidFill>
                <a:ln>
                  <a:noFill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56" name="Text 11"/>
                <p:cNvSpPr/>
                <p:nvPr/>
              </p:nvSpPr>
              <p:spPr>
                <a:xfrm>
                  <a:off x="6021765" y="2429821"/>
                  <a:ext cx="195264" cy="2924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2300"/>
                    </a:lnSpc>
                    <a:buNone/>
                  </a:pPr>
                  <a:r>
                    <a:rPr lang="ru-RU" sz="1600" dirty="0">
                      <a:solidFill>
                        <a:srgbClr val="272525"/>
                      </a:solidFill>
                      <a:latin typeface="Tomorrow" pitchFamily="34" charset="0"/>
                      <a:ea typeface="Tomorrow" pitchFamily="34" charset="-122"/>
                      <a:cs typeface="Tomorrow" pitchFamily="34" charset="-120"/>
                    </a:rPr>
                    <a:t>6</a:t>
                  </a:r>
                  <a:endParaRPr lang="en-US" sz="1600" dirty="0">
                    <a:solidFill>
                      <a:srgbClr val="D6E5EF"/>
                    </a:solidFill>
                  </a:endParaRPr>
                </a:p>
              </p:txBody>
            </p:sp>
          </p:grpSp>
        </p:grpSp>
        <p:sp>
          <p:nvSpPr>
            <p:cNvPr id="38" name="Text 13"/>
            <p:cNvSpPr/>
            <p:nvPr/>
          </p:nvSpPr>
          <p:spPr>
            <a:xfrm>
              <a:off x="5693951" y="2563207"/>
              <a:ext cx="3323436" cy="570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sz="1200" b="0" i="0">
                  <a:solidFill>
                    <a:srgbClr val="272525"/>
                  </a:solidFill>
                  <a:latin typeface="Arial"/>
                </a:rPr>
                <a:t>Пресс-формы для литья пластмасс</a:t>
              </a:r>
              <a:endParaRPr lang="ru-RU" sz="1200" dirty="0">
                <a:solidFill>
                  <a:srgbClr val="D6E5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 13"/>
            <p:cNvSpPr/>
            <p:nvPr/>
          </p:nvSpPr>
          <p:spPr>
            <a:xfrm>
              <a:off x="5693951" y="3161728"/>
              <a:ext cx="3323436" cy="570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sz="1200" b="0" i="0">
                  <a:solidFill>
                    <a:srgbClr val="272525"/>
                  </a:solidFill>
                  <a:latin typeface="Arial"/>
                </a:rPr>
                <a:t>Акцент на сложность геометрии и чистоту поверхности</a:t>
              </a:r>
              <a:endParaRPr lang="ru-RU" sz="1200" dirty="0">
                <a:solidFill>
                  <a:srgbClr val="D6E5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Text 13"/>
            <p:cNvSpPr/>
            <p:nvPr/>
          </p:nvSpPr>
          <p:spPr>
            <a:xfrm>
              <a:off x="5693951" y="3765046"/>
              <a:ext cx="3323436" cy="570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sz="1200" b="0" i="0">
                  <a:solidFill>
                    <a:srgbClr val="272525"/>
                  </a:solidFill>
                  <a:latin typeface="Arial"/>
                </a:rPr>
                <a:t>5-осевые системы управления</a:t>
              </a:r>
              <a:endParaRPr lang="ru-RU" sz="1200" dirty="0">
                <a:solidFill>
                  <a:srgbClr val="D6E5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Text 13"/>
            <p:cNvSpPr/>
            <p:nvPr/>
          </p:nvSpPr>
          <p:spPr>
            <a:xfrm>
              <a:off x="9731619" y="2581624"/>
              <a:ext cx="3323436" cy="570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sz="1200" b="0" i="0">
                  <a:solidFill>
                    <a:srgbClr val="272525"/>
                  </a:solidFill>
                  <a:latin typeface="Arial"/>
                </a:rPr>
                <a:t>Одновременное управление движением инструмента</a:t>
              </a:r>
              <a:endParaRPr lang="ru-RU" sz="1200" dirty="0">
                <a:solidFill>
                  <a:srgbClr val="D6E5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 13"/>
            <p:cNvSpPr/>
            <p:nvPr/>
          </p:nvSpPr>
          <p:spPr>
            <a:xfrm>
              <a:off x="9731619" y="3180390"/>
              <a:ext cx="3323436" cy="570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sz="1200" b="0" i="0">
                  <a:solidFill>
                    <a:srgbClr val="272525"/>
                  </a:solidFill>
                  <a:latin typeface="Arial"/>
                </a:rPr>
                <a:t>Качество поверхности Ra до 0.01 мкм</a:t>
              </a:r>
              <a:endParaRPr lang="ru-RU" sz="1200" dirty="0">
                <a:solidFill>
                  <a:srgbClr val="D6E5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 13"/>
            <p:cNvSpPr/>
            <p:nvPr/>
          </p:nvSpPr>
          <p:spPr>
            <a:xfrm>
              <a:off x="9731619" y="3794095"/>
              <a:ext cx="3323436" cy="570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sz="1200" b="0" i="0">
                  <a:solidFill>
                    <a:srgbClr val="272525"/>
                  </a:solidFill>
                  <a:latin typeface="Arial"/>
                </a:rPr>
                <a:t>Эффективность производства и сокращение ручной доводки</a:t>
              </a:r>
              <a:endParaRPr lang="ru-RU" sz="1200" dirty="0">
                <a:solidFill>
                  <a:srgbClr val="D6E5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1" name="Google Shape;1535;p82"/>
          <p:cNvCxnSpPr/>
          <p:nvPr/>
        </p:nvCxnSpPr>
        <p:spPr>
          <a:xfrm>
            <a:off x="77871" y="1279994"/>
            <a:ext cx="8502858" cy="51309"/>
          </a:xfrm>
          <a:prstGeom prst="straightConnector1">
            <a:avLst/>
          </a:prstGeom>
          <a:noFill/>
          <a:ln w="19050" cap="flat" cmpd="sng">
            <a:solidFill>
              <a:srgbClr val="27252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" name="Google Shape;1533;p82"/>
          <p:cNvSpPr txBox="1">
            <a:spLocks noGrp="1"/>
          </p:cNvSpPr>
          <p:nvPr>
            <p:ph type="title"/>
          </p:nvPr>
        </p:nvSpPr>
        <p:spPr>
          <a:xfrm>
            <a:off x="77870" y="-105594"/>
            <a:ext cx="8502859" cy="138216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000" b="0" i="0">
                <a:solidFill>
                  <a:srgbClr val="7068F4"/>
                </a:solidFill>
                <a:latin typeface="Arial Black"/>
              </a:rPr>
              <a:t>Изготовление сложных пресс-форм на станках с ЧПУ</a:t>
            </a:r>
            <a:endParaRPr sz="20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Rectangle 15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EF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29" name="Google Shape;1535;p82"/>
          <p:cNvCxnSpPr/>
          <p:nvPr/>
        </p:nvCxnSpPr>
        <p:spPr>
          <a:xfrm flipV="1">
            <a:off x="7046398" y="1371296"/>
            <a:ext cx="0" cy="876604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5" name="Google Shape;1535;p82"/>
          <p:cNvCxnSpPr/>
          <p:nvPr/>
        </p:nvCxnSpPr>
        <p:spPr>
          <a:xfrm>
            <a:off x="284501" y="2225040"/>
            <a:ext cx="6767352" cy="22860"/>
          </a:xfrm>
          <a:prstGeom prst="straightConnector1">
            <a:avLst/>
          </a:prstGeom>
          <a:noFill/>
          <a:ln w="19050" cap="flat" cmpd="sng">
            <a:solidFill>
              <a:srgbClr val="27252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33" name="Google Shape;1533;p82"/>
          <p:cNvSpPr txBox="1">
            <a:spLocks noGrp="1"/>
          </p:cNvSpPr>
          <p:nvPr>
            <p:ph type="title"/>
          </p:nvPr>
        </p:nvSpPr>
        <p:spPr>
          <a:xfrm>
            <a:off x="190284" y="814530"/>
            <a:ext cx="4732236" cy="138216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000" b="0" i="0">
                <a:solidFill>
                  <a:srgbClr val="7068F4"/>
                </a:solidFill>
                <a:latin typeface="Arial Black"/>
              </a:rPr>
              <a:t>Заключение: Станки с ЧПУ в современном производстве</a:t>
            </a:r>
            <a:endParaRPr sz="2000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285" y="2508337"/>
            <a:ext cx="882449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defTabSz="685800">
              <a:buClrTx/>
              <a:buSzPts val="1800"/>
            </a:pPr>
            <a:r>
              <a:rPr sz="1200" b="0" i="0">
                <a:solidFill>
                  <a:srgbClr val="272525"/>
                </a:solidFill>
              </a:rPr>
              <a:t>• Важный шаг к эффективности и точности.</a:t>
            </a:r>
          </a:p>
          <a:p>
            <a:r>
              <a:rPr sz="1200" b="0" i="0">
                <a:solidFill>
                  <a:srgbClr val="272525"/>
                </a:solidFill>
              </a:rPr>
              <a:t>• Высокая точность обработки для ключевых секторов.</a:t>
            </a:r>
          </a:p>
          <a:p>
            <a:r>
              <a:rPr sz="1200" b="0" i="0">
                <a:solidFill>
                  <a:srgbClr val="272525"/>
                </a:solidFill>
              </a:rPr>
              <a:t>• Автоматизация увеличивает производительность и снижает себестоимость.</a:t>
            </a:r>
          </a:p>
          <a:p>
            <a:r>
              <a:rPr sz="1200" b="0" i="0">
                <a:solidFill>
                  <a:srgbClr val="272525"/>
                </a:solidFill>
              </a:rPr>
              <a:t>• Гибкость для адаптации к требованиям рынка.</a:t>
            </a:r>
          </a:p>
          <a:p>
            <a:r>
              <a:rPr sz="1200" b="0" i="0">
                <a:solidFill>
                  <a:srgbClr val="272525"/>
                </a:solidFill>
              </a:rPr>
              <a:t>• Высокие первоначальные инвестиции и необходимость квалифицированного персонала.</a:t>
            </a:r>
          </a:p>
          <a:p>
            <a:r>
              <a:rPr sz="1200" b="0" i="0">
                <a:solidFill>
                  <a:srgbClr val="272525"/>
                </a:solidFill>
              </a:rPr>
              <a:t>• Современные тенденции: многоосевые станки, CAD/CAM, ИИ.</a:t>
            </a:r>
          </a:p>
          <a:p>
            <a:r>
              <a:rPr sz="1200" b="0" i="0">
                <a:solidFill>
                  <a:srgbClr val="272525"/>
                </a:solidFill>
              </a:rPr>
              <a:t>• Необходимость дальнейших исследований и внедрений.</a:t>
            </a:r>
          </a:p>
        </p:txBody>
      </p:sp>
      <p:pic>
        <p:nvPicPr>
          <p:cNvPr id="1536" name="Picture 1535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083" y="274412"/>
            <a:ext cx="3066630" cy="2071237"/>
          </a:xfrm>
          <a:prstGeom prst="rect">
            <a:avLst/>
          </a:prstGeom>
          <a:ln w="12700">
            <a:solidFill>
              <a:srgbClr val="272525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80011D-6096-FF7F-2145-D37AAB34B3B9}"/>
              </a:ext>
            </a:extLst>
          </p:cNvPr>
          <p:cNvSpPr txBox="1"/>
          <p:nvPr/>
        </p:nvSpPr>
        <p:spPr>
          <a:xfrm>
            <a:off x="1929653" y="4612341"/>
            <a:ext cx="58629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Повный А. В. «Школа для электрика» </a:t>
            </a:r>
            <a:r>
              <a:rPr lang="ru-RU" dirty="0">
                <a:solidFill>
                  <a:srgbClr val="FFFFFF"/>
                </a:solidFill>
              </a:rPr>
              <a:t>- </a:t>
            </a:r>
            <a:r>
              <a:rPr lang="en-US" dirty="0">
                <a:solidFill>
                  <a:srgbClr val="FFFFFF"/>
                </a:solidFill>
                <a:hlinkClick r:id="rId3"/>
              </a:rPr>
              <a:t>https://electricalschool.info/</a:t>
            </a:r>
            <a:r>
              <a:rPr lang="ru-RU" dirty="0">
                <a:solidFill>
                  <a:srgbClr val="FFFFFF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Rectangle 15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EF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29" name="Google Shape;1535;p82"/>
          <p:cNvCxnSpPr/>
          <p:nvPr/>
        </p:nvCxnSpPr>
        <p:spPr>
          <a:xfrm flipV="1">
            <a:off x="7046398" y="1371296"/>
            <a:ext cx="0" cy="876604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5" name="Google Shape;1535;p82"/>
          <p:cNvCxnSpPr/>
          <p:nvPr/>
        </p:nvCxnSpPr>
        <p:spPr>
          <a:xfrm>
            <a:off x="284501" y="2225040"/>
            <a:ext cx="6767352" cy="22860"/>
          </a:xfrm>
          <a:prstGeom prst="straightConnector1">
            <a:avLst/>
          </a:prstGeom>
          <a:noFill/>
          <a:ln w="19050" cap="flat" cmpd="sng">
            <a:solidFill>
              <a:srgbClr val="27252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33" name="Google Shape;1533;p82"/>
          <p:cNvSpPr txBox="1">
            <a:spLocks noGrp="1"/>
          </p:cNvSpPr>
          <p:nvPr>
            <p:ph type="title"/>
          </p:nvPr>
        </p:nvSpPr>
        <p:spPr>
          <a:xfrm>
            <a:off x="190284" y="814530"/>
            <a:ext cx="4732236" cy="138216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000" b="0" i="0">
                <a:solidFill>
                  <a:srgbClr val="7068F4"/>
                </a:solidFill>
                <a:latin typeface="Arial Black"/>
              </a:rPr>
              <a:t>Анализ применения станков с ЧПУ в производстве</a:t>
            </a:r>
            <a:endParaRPr sz="2000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285" y="2508337"/>
            <a:ext cx="882449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defTabSz="685800">
              <a:buClrTx/>
              <a:buSzPts val="1800"/>
            </a:pPr>
            <a:r>
              <a:rPr sz="1200" b="0" i="0">
                <a:solidFill>
                  <a:srgbClr val="272525"/>
                </a:solidFill>
              </a:rPr>
              <a:t>• </a:t>
            </a:r>
            <a:r>
              <a:rPr sz="1200" b="1" i="0">
                <a:solidFill>
                  <a:srgbClr val="272525"/>
                </a:solidFill>
              </a:rPr>
              <a:t>Классификация станков:</a:t>
            </a:r>
            <a:r>
              <a:rPr sz="1200" b="0" i="0">
                <a:solidFill>
                  <a:srgbClr val="272525"/>
                </a:solidFill>
              </a:rPr>
              <a:t> токарные, фрезерные, шлифовальные и др.</a:t>
            </a:r>
          </a:p>
          <a:p>
            <a:r>
              <a:rPr sz="1200" b="0" i="0">
                <a:solidFill>
                  <a:srgbClr val="272525"/>
                </a:solidFill>
              </a:rPr>
              <a:t>• </a:t>
            </a:r>
            <a:r>
              <a:rPr sz="1200" b="1" i="0">
                <a:solidFill>
                  <a:srgbClr val="272525"/>
                </a:solidFill>
              </a:rPr>
              <a:t>Эффективность:</a:t>
            </a:r>
            <a:r>
              <a:rPr sz="1200" b="0" i="0">
                <a:solidFill>
                  <a:srgbClr val="272525"/>
                </a:solidFill>
              </a:rPr>
              <a:t> автоматизация, производительность, качество.</a:t>
            </a:r>
          </a:p>
          <a:p>
            <a:r>
              <a:rPr sz="1200" b="0" i="0">
                <a:solidFill>
                  <a:srgbClr val="272525"/>
                </a:solidFill>
              </a:rPr>
              <a:t>• </a:t>
            </a:r>
            <a:r>
              <a:rPr sz="1200" b="1" i="0">
                <a:solidFill>
                  <a:srgbClr val="272525"/>
                </a:solidFill>
              </a:rPr>
              <a:t>Области применения:</a:t>
            </a:r>
            <a:r>
              <a:rPr sz="1200" b="0" i="0">
                <a:solidFill>
                  <a:srgbClr val="272525"/>
                </a:solidFill>
              </a:rPr>
              <a:t> машиностроение, авиация, автомобилестроение.</a:t>
            </a:r>
          </a:p>
          <a:p>
            <a:r>
              <a:rPr sz="1200" b="0" i="0">
                <a:solidFill>
                  <a:srgbClr val="272525"/>
                </a:solidFill>
              </a:rPr>
              <a:t>• </a:t>
            </a:r>
            <a:r>
              <a:rPr sz="1200" b="1" i="0">
                <a:solidFill>
                  <a:srgbClr val="272525"/>
                </a:solidFill>
              </a:rPr>
              <a:t>Современные тенденции:</a:t>
            </a:r>
            <a:r>
              <a:rPr sz="1200" b="0" i="0">
                <a:solidFill>
                  <a:srgbClr val="272525"/>
                </a:solidFill>
              </a:rPr>
              <a:t> цифровизация, аддитивные технологии, ИИ.</a:t>
            </a:r>
          </a:p>
          <a:p>
            <a:r>
              <a:rPr sz="1200" b="0" i="0">
                <a:solidFill>
                  <a:srgbClr val="272525"/>
                </a:solidFill>
              </a:rPr>
              <a:t>• </a:t>
            </a:r>
            <a:r>
              <a:rPr sz="1200" b="1" i="0">
                <a:solidFill>
                  <a:srgbClr val="272525"/>
                </a:solidFill>
              </a:rPr>
              <a:t>Программирование:</a:t>
            </a:r>
            <a:r>
              <a:rPr sz="1200" b="0" i="0">
                <a:solidFill>
                  <a:srgbClr val="272525"/>
                </a:solidFill>
              </a:rPr>
              <a:t> G-код, CAD/CAM системы.</a:t>
            </a:r>
          </a:p>
          <a:p>
            <a:r>
              <a:rPr sz="1200" b="0" i="0">
                <a:solidFill>
                  <a:srgbClr val="272525"/>
                </a:solidFill>
              </a:rPr>
              <a:t>• </a:t>
            </a:r>
            <a:r>
              <a:rPr sz="1200" b="1" i="0">
                <a:solidFill>
                  <a:srgbClr val="272525"/>
                </a:solidFill>
              </a:rPr>
              <a:t>Экономические аспекты:</a:t>
            </a:r>
            <a:r>
              <a:rPr sz="1200" b="0" i="0">
                <a:solidFill>
                  <a:srgbClr val="272525"/>
                </a:solidFill>
              </a:rPr>
              <a:t> затраты, эффективность.</a:t>
            </a:r>
          </a:p>
        </p:txBody>
      </p:sp>
      <p:pic>
        <p:nvPicPr>
          <p:cNvPr id="1536" name="Picture 1535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083" y="274412"/>
            <a:ext cx="3066630" cy="2071237"/>
          </a:xfrm>
          <a:prstGeom prst="rect">
            <a:avLst/>
          </a:prstGeom>
          <a:ln w="12700">
            <a:solidFill>
              <a:srgbClr val="272525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1" name="Rectangle 225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EF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246" name="Google Shape;2246;p97"/>
          <p:cNvSpPr txBox="1">
            <a:spLocks noGrp="1"/>
          </p:cNvSpPr>
          <p:nvPr>
            <p:ph type="title"/>
          </p:nvPr>
        </p:nvSpPr>
        <p:spPr>
          <a:xfrm flipH="1">
            <a:off x="534010" y="1310640"/>
            <a:ext cx="7863230" cy="195243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sz="2400" b="0" i="0">
                <a:solidFill>
                  <a:srgbClr val="7068F4"/>
                </a:solidFill>
                <a:latin typeface="Arial Black"/>
              </a:rPr>
              <a:t>Основные принципы работы станков с ЧПУ</a:t>
            </a:r>
            <a:endParaRPr sz="2400" dirty="0">
              <a:latin typeface="Arial Black" panose="020B0A04020102020204" pitchFamily="34" charset="0"/>
            </a:endParaRPr>
          </a:p>
        </p:txBody>
      </p:sp>
      <p:sp>
        <p:nvSpPr>
          <p:cNvPr id="2248" name="Google Shape;2248;p97"/>
          <p:cNvSpPr txBox="1">
            <a:spLocks noGrp="1"/>
          </p:cNvSpPr>
          <p:nvPr>
            <p:ph type="title" idx="4294967295"/>
          </p:nvPr>
        </p:nvSpPr>
        <p:spPr>
          <a:xfrm>
            <a:off x="5875451" y="3319807"/>
            <a:ext cx="719137" cy="84137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rgbClr val="D6E5EF"/>
              </a:solidFill>
              <a:latin typeface="DFMincho-SU" panose="02010609010101010101" pitchFamily="1" charset="-128"/>
              <a:ea typeface="DFMincho-SU" panose="02010609010101010101" pitchFamily="1" charset="-128"/>
            </a:endParaRPr>
          </a:p>
        </p:txBody>
      </p:sp>
      <p:cxnSp>
        <p:nvCxnSpPr>
          <p:cNvPr id="2249" name="Google Shape;2249;p97"/>
          <p:cNvCxnSpPr/>
          <p:nvPr/>
        </p:nvCxnSpPr>
        <p:spPr>
          <a:xfrm>
            <a:off x="4063170" y="3237826"/>
            <a:ext cx="4343700" cy="0"/>
          </a:xfrm>
          <a:prstGeom prst="straightConnector1">
            <a:avLst/>
          </a:prstGeom>
          <a:noFill/>
          <a:ln w="19050" cap="flat" cmpd="sng">
            <a:solidFill>
              <a:srgbClr val="272525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250" name="Picture 2249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95206" cy="150614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Rectangle 15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EF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29" name="Google Shape;1535;p82"/>
          <p:cNvCxnSpPr/>
          <p:nvPr/>
        </p:nvCxnSpPr>
        <p:spPr>
          <a:xfrm flipV="1">
            <a:off x="7046397" y="868072"/>
            <a:ext cx="0" cy="876604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5" name="Google Shape;1535;p82"/>
          <p:cNvCxnSpPr/>
          <p:nvPr/>
        </p:nvCxnSpPr>
        <p:spPr>
          <a:xfrm>
            <a:off x="77871" y="1335653"/>
            <a:ext cx="6968526" cy="58503"/>
          </a:xfrm>
          <a:prstGeom prst="straightConnector1">
            <a:avLst/>
          </a:prstGeom>
          <a:noFill/>
          <a:ln w="19050" cap="flat" cmpd="sng">
            <a:solidFill>
              <a:srgbClr val="27252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33" name="Google Shape;1533;p82"/>
          <p:cNvSpPr txBox="1">
            <a:spLocks noGrp="1"/>
          </p:cNvSpPr>
          <p:nvPr>
            <p:ph type="title"/>
          </p:nvPr>
        </p:nvSpPr>
        <p:spPr>
          <a:xfrm>
            <a:off x="77871" y="0"/>
            <a:ext cx="4866191" cy="1338908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000" b="0" i="0">
                <a:solidFill>
                  <a:srgbClr val="7068F4"/>
                </a:solidFill>
                <a:latin typeface="Arial Black"/>
              </a:rPr>
              <a:t>Станок с ЧПУ: Сложная система</a:t>
            </a:r>
            <a:endParaRPr sz="2000" dirty="0">
              <a:latin typeface="Arial Black" panose="020B0A04020102020204" pitchFamily="34" charset="0"/>
            </a:endParaRPr>
          </a:p>
        </p:txBody>
      </p:sp>
      <p:sp>
        <p:nvSpPr>
          <p:cNvPr id="33" name="Google Shape;1534;p82"/>
          <p:cNvSpPr txBox="1">
            <a:spLocks/>
          </p:cNvSpPr>
          <p:nvPr/>
        </p:nvSpPr>
        <p:spPr>
          <a:xfrm>
            <a:off x="47034" y="1335653"/>
            <a:ext cx="5013818" cy="1222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600" b="0" i="0" u="none" strike="noStrike" cap="none">
                <a:solidFill>
                  <a:schemeClr val="tx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39700" indent="0" algn="ctr"/>
            <a:endParaRPr lang="ru-RU" sz="1400" dirty="0">
              <a:solidFill>
                <a:srgbClr val="D6E5EF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310598" y="2568519"/>
            <a:ext cx="8370403" cy="2434371"/>
            <a:chOff x="310598" y="2568519"/>
            <a:chExt cx="8370403" cy="2434371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4495800" y="3790886"/>
              <a:ext cx="4185201" cy="1212004"/>
            </a:xfrm>
            <a:prstGeom prst="rect">
              <a:avLst/>
            </a:prstGeom>
            <a:solidFill>
              <a:srgbClr val="F7F8FA"/>
            </a:solidFill>
            <a:ln w="19050">
              <a:solidFill>
                <a:srgbClr val="2725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" name="Группа 1"/>
            <p:cNvGrpSpPr/>
            <p:nvPr/>
          </p:nvGrpSpPr>
          <p:grpSpPr>
            <a:xfrm>
              <a:off x="310598" y="2568519"/>
              <a:ext cx="8370403" cy="2434371"/>
              <a:chOff x="310598" y="2614239"/>
              <a:chExt cx="8370403" cy="2434371"/>
            </a:xfrm>
          </p:grpSpPr>
          <p:sp>
            <p:nvSpPr>
              <p:cNvPr id="24" name="Прямоугольник 23"/>
              <p:cNvSpPr/>
              <p:nvPr/>
            </p:nvSpPr>
            <p:spPr>
              <a:xfrm>
                <a:off x="310599" y="2614239"/>
                <a:ext cx="4185201" cy="1212004"/>
              </a:xfrm>
              <a:prstGeom prst="rect">
                <a:avLst/>
              </a:prstGeom>
              <a:solidFill>
                <a:srgbClr val="F7F8FA"/>
              </a:solidFill>
              <a:ln w="19050">
                <a:solidFill>
                  <a:srgbClr val="27252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8" name="Группа 7"/>
              <p:cNvGrpSpPr/>
              <p:nvPr/>
            </p:nvGrpSpPr>
            <p:grpSpPr>
              <a:xfrm>
                <a:off x="622962" y="2705235"/>
                <a:ext cx="8001907" cy="1124405"/>
                <a:chOff x="958242" y="2705235"/>
                <a:chExt cx="8001907" cy="1124405"/>
              </a:xfrm>
            </p:grpSpPr>
            <p:grpSp>
              <p:nvGrpSpPr>
                <p:cNvPr id="40" name="Группа 39"/>
                <p:cNvGrpSpPr/>
                <p:nvPr/>
              </p:nvGrpSpPr>
              <p:grpSpPr>
                <a:xfrm>
                  <a:off x="958242" y="2705235"/>
                  <a:ext cx="3816707" cy="1124405"/>
                  <a:chOff x="831014" y="3743619"/>
                  <a:chExt cx="3816706" cy="987216"/>
                </a:xfrm>
              </p:grpSpPr>
              <p:sp>
                <p:nvSpPr>
                  <p:cNvPr id="79" name="Text 12"/>
                  <p:cNvSpPr/>
                  <p:nvPr/>
                </p:nvSpPr>
                <p:spPr>
                  <a:xfrm>
                    <a:off x="831015" y="3743619"/>
                    <a:ext cx="3816705" cy="26722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marL="0" indent="0">
                      <a:buNone/>
                    </a:pPr>
                    <a:r>
                      <a:rPr sz="1400" b="0" i="0">
                        <a:solidFill>
                          <a:srgbClr val="7068F4"/>
                        </a:solidFill>
                        <a:latin typeface="Arial Black"/>
                      </a:rPr>
                      <a:t>Механическая подсистема</a:t>
                    </a:r>
                    <a:endParaRPr lang="en-US" dirty="0">
                      <a:solidFill>
                        <a:srgbClr val="D87AB0"/>
                      </a:solidFill>
                      <a:latin typeface="Arial Black" panose="020B0A04020102020204" pitchFamily="34" charset="0"/>
                    </a:endParaRPr>
                  </a:p>
                </p:txBody>
              </p:sp>
              <p:sp>
                <p:nvSpPr>
                  <p:cNvPr id="80" name="Text 13"/>
                  <p:cNvSpPr/>
                  <p:nvPr/>
                </p:nvSpPr>
                <p:spPr>
                  <a:xfrm>
                    <a:off x="831014" y="4107186"/>
                    <a:ext cx="3323435" cy="6236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 anchor="t"/>
                  <a:lstStyle/>
                  <a:p>
                    <a:pPr marL="0" indent="0">
                      <a:buNone/>
                    </a:pPr>
                    <a:r>
                      <a:rPr sz="800" b="0" i="0">
                        <a:solidFill>
                          <a:srgbClr val="272525"/>
                        </a:solidFill>
                        <a:latin typeface="Arial"/>
                      </a:rPr>
                      <a:t>Станина и направляющие</a:t>
                    </a:r>
                    <a:endParaRPr lang="en-US" sz="900" dirty="0">
                      <a:solidFill>
                        <a:srgbClr val="D6E5E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r>
                      <a:rPr sz="800" b="0" i="0">
                        <a:solidFill>
                          <a:srgbClr val="272525"/>
                        </a:solidFill>
                        <a:latin typeface="Arial"/>
                      </a:rPr>
                      <a:t>- Приводные механизмы</a:t>
                    </a:r>
                  </a:p>
                  <a:p>
                    <a:r>
                      <a:rPr sz="800" b="0" i="0">
                        <a:solidFill>
                          <a:srgbClr val="272525"/>
                        </a:solidFill>
                        <a:latin typeface="Arial"/>
                      </a:rPr>
                      <a:t>- Шпиндель и инструментальная головка</a:t>
                    </a:r>
                  </a:p>
                  <a:p>
                    <a:r>
                      <a:rPr sz="800" b="0" i="0">
                        <a:solidFill>
                          <a:srgbClr val="272525"/>
                        </a:solidFill>
                        <a:latin typeface="Arial"/>
                      </a:rPr>
                      <a:t>- Стол</a:t>
                    </a:r>
                  </a:p>
                  <a:p>
                    <a:r>
                      <a:rPr sz="800" b="0" i="0">
                        <a:solidFill>
                          <a:srgbClr val="272525"/>
                        </a:solidFill>
                        <a:latin typeface="Arial"/>
                      </a:rPr>
                      <a:t>- Система подачи СОЖ</a:t>
                    </a:r>
                  </a:p>
                </p:txBody>
              </p:sp>
            </p:grpSp>
            <p:grpSp>
              <p:nvGrpSpPr>
                <p:cNvPr id="43" name="Группа 42"/>
                <p:cNvGrpSpPr/>
                <p:nvPr/>
              </p:nvGrpSpPr>
              <p:grpSpPr>
                <a:xfrm>
                  <a:off x="5233896" y="2705235"/>
                  <a:ext cx="3726253" cy="1124405"/>
                  <a:chOff x="480494" y="3743619"/>
                  <a:chExt cx="3726252" cy="987216"/>
                </a:xfrm>
              </p:grpSpPr>
              <p:sp>
                <p:nvSpPr>
                  <p:cNvPr id="48" name="Text 12"/>
                  <p:cNvSpPr/>
                  <p:nvPr/>
                </p:nvSpPr>
                <p:spPr>
                  <a:xfrm>
                    <a:off x="480494" y="3743619"/>
                    <a:ext cx="3726252" cy="26722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marL="0" indent="0">
                      <a:buNone/>
                    </a:pPr>
                    <a:r>
                      <a:rPr sz="1400" b="0" i="0">
                        <a:solidFill>
                          <a:srgbClr val="7068F4"/>
                        </a:solidFill>
                        <a:latin typeface="Arial Black"/>
                      </a:rPr>
                      <a:t>Система управления (ЧПУ)</a:t>
                    </a:r>
                    <a:endParaRPr lang="en-US" dirty="0">
                      <a:solidFill>
                        <a:srgbClr val="D87AB0"/>
                      </a:solidFill>
                      <a:latin typeface="Arial Black" panose="020B0A04020102020204" pitchFamily="34" charset="0"/>
                    </a:endParaRPr>
                  </a:p>
                </p:txBody>
              </p:sp>
              <p:sp>
                <p:nvSpPr>
                  <p:cNvPr id="51" name="Text 13"/>
                  <p:cNvSpPr/>
                  <p:nvPr/>
                </p:nvSpPr>
                <p:spPr>
                  <a:xfrm>
                    <a:off x="480494" y="4107186"/>
                    <a:ext cx="3323435" cy="6236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 anchor="t"/>
                  <a:lstStyle/>
                  <a:p>
                    <a:pPr marL="0" indent="0">
                      <a:buNone/>
                    </a:pPr>
                    <a:r>
                      <a:rPr sz="800" b="0" i="0">
                        <a:solidFill>
                          <a:srgbClr val="272525"/>
                        </a:solidFill>
                        <a:latin typeface="Arial"/>
                      </a:rPr>
                      <a:t>Центральный процессор</a:t>
                    </a:r>
                    <a:endParaRPr lang="en-US" sz="900" dirty="0">
                      <a:solidFill>
                        <a:srgbClr val="D6E5E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r>
                      <a:rPr sz="800" b="0" i="0">
                        <a:solidFill>
                          <a:srgbClr val="272525"/>
                        </a:solidFill>
                        <a:latin typeface="Arial"/>
                      </a:rPr>
                      <a:t>- Интерфейс оператора</a:t>
                    </a:r>
                  </a:p>
                  <a:p>
                    <a:r>
                      <a:rPr sz="800" b="0" i="0">
                        <a:solidFill>
                          <a:srgbClr val="272525"/>
                        </a:solidFill>
                        <a:latin typeface="Arial"/>
                      </a:rPr>
                      <a:t>- Память</a:t>
                    </a:r>
                  </a:p>
                  <a:p>
                    <a:r>
                      <a:rPr sz="800" b="0" i="0">
                        <a:solidFill>
                          <a:srgbClr val="272525"/>
                        </a:solidFill>
                        <a:latin typeface="Arial"/>
                      </a:rPr>
                      <a:t>- Контроллер приводов</a:t>
                    </a:r>
                  </a:p>
                  <a:p>
                    <a:r>
                      <a:rPr sz="800" b="0" i="0">
                        <a:solidFill>
                          <a:srgbClr val="272525"/>
                        </a:solidFill>
                        <a:latin typeface="Arial"/>
                      </a:rPr>
                      <a:t>- Интерфейсы связи</a:t>
                    </a:r>
                  </a:p>
                </p:txBody>
              </p:sp>
            </p:grpSp>
          </p:grpSp>
          <p:sp>
            <p:nvSpPr>
              <p:cNvPr id="32" name="Прямоугольник 31"/>
              <p:cNvSpPr/>
              <p:nvPr/>
            </p:nvSpPr>
            <p:spPr>
              <a:xfrm>
                <a:off x="4495800" y="2616982"/>
                <a:ext cx="4185201" cy="1212004"/>
              </a:xfrm>
              <a:prstGeom prst="rect">
                <a:avLst/>
              </a:prstGeom>
              <a:noFill/>
              <a:ln w="19050">
                <a:solidFill>
                  <a:srgbClr val="27252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Прямоугольник 33"/>
              <p:cNvSpPr/>
              <p:nvPr/>
            </p:nvSpPr>
            <p:spPr>
              <a:xfrm>
                <a:off x="310598" y="3836606"/>
                <a:ext cx="4185201" cy="1212004"/>
              </a:xfrm>
              <a:prstGeom prst="rect">
                <a:avLst/>
              </a:prstGeom>
              <a:noFill/>
              <a:ln w="19050">
                <a:solidFill>
                  <a:srgbClr val="27252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26" name="Text 12"/>
          <p:cNvSpPr/>
          <p:nvPr/>
        </p:nvSpPr>
        <p:spPr>
          <a:xfrm>
            <a:off x="622963" y="3860988"/>
            <a:ext cx="3816704" cy="3043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sz="1400" b="0" i="0">
                <a:solidFill>
                  <a:srgbClr val="7068F4"/>
                </a:solidFill>
                <a:latin typeface="Arial Black"/>
              </a:rPr>
              <a:t>Электронная подсистема</a:t>
            </a:r>
            <a:endParaRPr lang="en-US" dirty="0">
              <a:solidFill>
                <a:srgbClr val="D87AB0"/>
              </a:solidFill>
              <a:latin typeface="Arial Black" panose="020B0A04020102020204" pitchFamily="34" charset="0"/>
            </a:endParaRPr>
          </a:p>
        </p:txBody>
      </p:sp>
      <p:sp>
        <p:nvSpPr>
          <p:cNvPr id="27" name="Text 13"/>
          <p:cNvSpPr/>
          <p:nvPr/>
        </p:nvSpPr>
        <p:spPr>
          <a:xfrm>
            <a:off x="622962" y="4275078"/>
            <a:ext cx="3323436" cy="71031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sz="800" b="0" i="0">
                <a:solidFill>
                  <a:srgbClr val="272525"/>
                </a:solidFill>
                <a:latin typeface="Arial"/>
              </a:rPr>
              <a:t>Серводвигатели</a:t>
            </a:r>
            <a:endParaRPr lang="en-US" sz="900" dirty="0">
              <a:solidFill>
                <a:srgbClr val="D6E5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sz="800" b="0" i="0">
                <a:solidFill>
                  <a:srgbClr val="272525"/>
                </a:solidFill>
                <a:latin typeface="Arial"/>
              </a:rPr>
              <a:t>- Датчики обратной связи</a:t>
            </a:r>
          </a:p>
          <a:p>
            <a:r>
              <a:rPr sz="800" b="0" i="0">
                <a:solidFill>
                  <a:srgbClr val="272525"/>
                </a:solidFill>
                <a:latin typeface="Arial"/>
              </a:rPr>
              <a:t>- Драйверы серводвигателей</a:t>
            </a:r>
          </a:p>
          <a:p>
            <a:r>
              <a:rPr sz="800" b="0" i="0">
                <a:solidFill>
                  <a:srgbClr val="272525"/>
                </a:solidFill>
                <a:latin typeface="Arial"/>
              </a:rPr>
              <a:t>- Датчики положения</a:t>
            </a:r>
          </a:p>
          <a:p>
            <a:r>
              <a:rPr sz="800" b="0" i="0">
                <a:solidFill>
                  <a:srgbClr val="272525"/>
                </a:solidFill>
                <a:latin typeface="Arial"/>
              </a:rPr>
              <a:t>- Система электропитания</a:t>
            </a:r>
          </a:p>
        </p:txBody>
      </p:sp>
      <p:sp>
        <p:nvSpPr>
          <p:cNvPr id="35" name="Text 12"/>
          <p:cNvSpPr/>
          <p:nvPr/>
        </p:nvSpPr>
        <p:spPr>
          <a:xfrm>
            <a:off x="4898615" y="3864128"/>
            <a:ext cx="3726253" cy="3043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sz="1400" b="0" i="0">
                <a:solidFill>
                  <a:srgbClr val="7068F4"/>
                </a:solidFill>
                <a:latin typeface="Arial Black"/>
              </a:rPr>
              <a:t>Ключевое взаимодействие</a:t>
            </a:r>
            <a:endParaRPr lang="en-US" dirty="0">
              <a:solidFill>
                <a:srgbClr val="D87AB0"/>
              </a:solidFill>
              <a:latin typeface="Arial Black" panose="020B0A04020102020204" pitchFamily="34" charset="0"/>
            </a:endParaRPr>
          </a:p>
        </p:txBody>
      </p:sp>
      <p:sp>
        <p:nvSpPr>
          <p:cNvPr id="36" name="Text 13"/>
          <p:cNvSpPr/>
          <p:nvPr/>
        </p:nvSpPr>
        <p:spPr>
          <a:xfrm>
            <a:off x="4898615" y="4278218"/>
            <a:ext cx="3323436" cy="71031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sz="800" b="0" i="0">
                <a:solidFill>
                  <a:srgbClr val="272525"/>
                </a:solidFill>
                <a:latin typeface="Arial"/>
              </a:rPr>
              <a:t>Программа обработки → ЦП → Драйверы → Серводвигатели → Датчики → Коррекция траектории</a:t>
            </a:r>
            <a:endParaRPr lang="en-US" sz="900" dirty="0">
              <a:solidFill>
                <a:srgbClr val="D6E5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" name="Picture 1535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3947" y="162732"/>
            <a:ext cx="3224900" cy="2071237"/>
          </a:xfrm>
          <a:prstGeom prst="rect">
            <a:avLst/>
          </a:prstGeom>
          <a:ln w="12700">
            <a:solidFill>
              <a:srgbClr val="272525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Rectangle 15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EF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29" name="Google Shape;1535;p82"/>
          <p:cNvCxnSpPr/>
          <p:nvPr/>
        </p:nvCxnSpPr>
        <p:spPr>
          <a:xfrm flipV="1">
            <a:off x="7046397" y="868072"/>
            <a:ext cx="0" cy="876604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5" name="Google Shape;1535;p82"/>
          <p:cNvCxnSpPr/>
          <p:nvPr/>
        </p:nvCxnSpPr>
        <p:spPr>
          <a:xfrm>
            <a:off x="77871" y="1279994"/>
            <a:ext cx="6968526" cy="58503"/>
          </a:xfrm>
          <a:prstGeom prst="straightConnector1">
            <a:avLst/>
          </a:prstGeom>
          <a:noFill/>
          <a:ln w="19050" cap="flat" cmpd="sng">
            <a:solidFill>
              <a:srgbClr val="27252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33" name="Google Shape;1533;p82"/>
          <p:cNvSpPr txBox="1">
            <a:spLocks noGrp="1"/>
          </p:cNvSpPr>
          <p:nvPr>
            <p:ph type="title"/>
          </p:nvPr>
        </p:nvSpPr>
        <p:spPr>
          <a:xfrm>
            <a:off x="77871" y="4428"/>
            <a:ext cx="4866191" cy="1286773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000" b="0" i="0">
                <a:solidFill>
                  <a:srgbClr val="7068F4"/>
                </a:solidFill>
                <a:latin typeface="Arial Black"/>
              </a:rPr>
              <a:t>Определение системы координат в ЧПУ</a:t>
            </a:r>
            <a:endParaRPr sz="2000" dirty="0">
              <a:latin typeface="Arial Black" panose="020B0A04020102020204" pitchFamily="34" charset="0"/>
            </a:endParaRPr>
          </a:p>
        </p:txBody>
      </p:sp>
      <p:cxnSp>
        <p:nvCxnSpPr>
          <p:cNvPr id="57" name="Прямая соединительная линия 56"/>
          <p:cNvCxnSpPr>
            <a:stCxn id="50" idx="2"/>
          </p:cNvCxnSpPr>
          <p:nvPr/>
        </p:nvCxnSpPr>
        <p:spPr>
          <a:xfrm>
            <a:off x="7562085" y="3933627"/>
            <a:ext cx="3980" cy="381192"/>
          </a:xfrm>
          <a:prstGeom prst="line">
            <a:avLst/>
          </a:prstGeom>
          <a:ln w="19050">
            <a:solidFill>
              <a:srgbClr val="F7F8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Группа 20"/>
          <p:cNvGrpSpPr/>
          <p:nvPr/>
        </p:nvGrpSpPr>
        <p:grpSpPr>
          <a:xfrm>
            <a:off x="308372" y="2595709"/>
            <a:ext cx="8498227" cy="2388582"/>
            <a:chOff x="308372" y="2595709"/>
            <a:chExt cx="8498227" cy="2388582"/>
          </a:xfrm>
        </p:grpSpPr>
        <p:grpSp>
          <p:nvGrpSpPr>
            <p:cNvPr id="20" name="Группа 19"/>
            <p:cNvGrpSpPr/>
            <p:nvPr/>
          </p:nvGrpSpPr>
          <p:grpSpPr>
            <a:xfrm>
              <a:off x="433950" y="2595709"/>
              <a:ext cx="8372649" cy="2388582"/>
              <a:chOff x="131801" y="2487567"/>
              <a:chExt cx="8372649" cy="2388582"/>
            </a:xfrm>
          </p:grpSpPr>
          <p:cxnSp>
            <p:nvCxnSpPr>
              <p:cNvPr id="66" name="Прямая соединительная линия 65"/>
              <p:cNvCxnSpPr/>
              <p:nvPr/>
            </p:nvCxnSpPr>
            <p:spPr>
              <a:xfrm>
                <a:off x="131801" y="3659433"/>
                <a:ext cx="8143613" cy="62502"/>
              </a:xfrm>
              <a:prstGeom prst="line">
                <a:avLst/>
              </a:prstGeom>
              <a:ln w="19050">
                <a:solidFill>
                  <a:srgbClr val="F7F8F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" name="Группа 15"/>
              <p:cNvGrpSpPr/>
              <p:nvPr/>
            </p:nvGrpSpPr>
            <p:grpSpPr>
              <a:xfrm>
                <a:off x="1044554" y="2487567"/>
                <a:ext cx="7459896" cy="2388582"/>
                <a:chOff x="1372451" y="2563942"/>
                <a:chExt cx="7459896" cy="2388582"/>
              </a:xfrm>
            </p:grpSpPr>
            <p:grpSp>
              <p:nvGrpSpPr>
                <p:cNvPr id="2" name="Группа 1"/>
                <p:cNvGrpSpPr/>
                <p:nvPr/>
              </p:nvGrpSpPr>
              <p:grpSpPr>
                <a:xfrm>
                  <a:off x="1372451" y="3508141"/>
                  <a:ext cx="484108" cy="484108"/>
                  <a:chOff x="726206" y="2539272"/>
                  <a:chExt cx="484108" cy="484108"/>
                </a:xfrm>
                <a:solidFill>
                  <a:srgbClr val="FFFFFF"/>
                </a:solidFill>
              </p:grpSpPr>
              <p:sp>
                <p:nvSpPr>
                  <p:cNvPr id="31" name="Shape 3"/>
                  <p:cNvSpPr/>
                  <p:nvPr/>
                </p:nvSpPr>
                <p:spPr>
                  <a:xfrm>
                    <a:off x="726206" y="2539272"/>
                    <a:ext cx="484108" cy="484108"/>
                  </a:xfrm>
                  <a:prstGeom prst="roundRect">
                    <a:avLst>
                      <a:gd name="adj" fmla="val 6668"/>
                    </a:avLst>
                  </a:prstGeom>
                  <a:solidFill>
                    <a:srgbClr val="F7F8FA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2" name="Text 4"/>
                  <p:cNvSpPr/>
                  <p:nvPr/>
                </p:nvSpPr>
                <p:spPr>
                  <a:xfrm>
                    <a:off x="912896" y="2629402"/>
                    <a:ext cx="110609" cy="303848"/>
                  </a:xfrm>
                  <a:prstGeom prst="rect">
                    <a:avLst/>
                  </a:prstGeom>
                  <a:solidFill>
                    <a:srgbClr val="F7F8FA"/>
                  </a:solidFill>
                  <a:ln>
                    <a:noFill/>
                  </a:ln>
                </p:spPr>
                <p:txBody>
                  <a:bodyPr wrap="none" lIns="0" tIns="0" rIns="0" bIns="0" rtlCol="0" anchor="t"/>
                  <a:lstStyle/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r>
                      <a:rPr lang="en-US" sz="2350" dirty="0">
                        <a:solidFill>
                          <a:srgbClr val="272525"/>
                        </a:solidFill>
                        <a:latin typeface="Lora" pitchFamily="34" charset="0"/>
                        <a:ea typeface="Lora" pitchFamily="34" charset="-122"/>
                        <a:cs typeface="Lora" pitchFamily="34" charset="-120"/>
                      </a:rPr>
                      <a:t>1</a:t>
                    </a:r>
                    <a:endParaRPr lang="en-US" sz="2350" dirty="0">
                      <a:solidFill>
                        <a:srgbClr val="D6E5EF"/>
                      </a:solidFill>
                    </a:endParaRPr>
                  </a:p>
                </p:txBody>
              </p:sp>
            </p:grpSp>
            <p:grpSp>
              <p:nvGrpSpPr>
                <p:cNvPr id="33" name="Группа 32"/>
                <p:cNvGrpSpPr/>
                <p:nvPr/>
              </p:nvGrpSpPr>
              <p:grpSpPr>
                <a:xfrm>
                  <a:off x="2883031" y="3515734"/>
                  <a:ext cx="484108" cy="484108"/>
                  <a:chOff x="726206" y="2539272"/>
                  <a:chExt cx="484108" cy="484108"/>
                </a:xfrm>
                <a:solidFill>
                  <a:srgbClr val="FFFFFF"/>
                </a:solidFill>
              </p:grpSpPr>
              <p:sp>
                <p:nvSpPr>
                  <p:cNvPr id="34" name="Shape 3"/>
                  <p:cNvSpPr/>
                  <p:nvPr/>
                </p:nvSpPr>
                <p:spPr>
                  <a:xfrm>
                    <a:off x="726206" y="2539272"/>
                    <a:ext cx="484108" cy="484108"/>
                  </a:xfrm>
                  <a:prstGeom prst="roundRect">
                    <a:avLst>
                      <a:gd name="adj" fmla="val 6668"/>
                    </a:avLst>
                  </a:prstGeom>
                  <a:solidFill>
                    <a:srgbClr val="F7F8FA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5" name="Text 4"/>
                  <p:cNvSpPr/>
                  <p:nvPr/>
                </p:nvSpPr>
                <p:spPr>
                  <a:xfrm>
                    <a:off x="912896" y="2629402"/>
                    <a:ext cx="110609" cy="303848"/>
                  </a:xfrm>
                  <a:prstGeom prst="rect">
                    <a:avLst/>
                  </a:prstGeom>
                  <a:solidFill>
                    <a:srgbClr val="F7F8FA"/>
                  </a:solidFill>
                  <a:ln>
                    <a:noFill/>
                  </a:ln>
                </p:spPr>
                <p:txBody>
                  <a:bodyPr wrap="none" lIns="0" tIns="0" rIns="0" bIns="0" rtlCol="0" anchor="t"/>
                  <a:lstStyle/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r>
                      <a:rPr lang="ru-RU" sz="2350" dirty="0">
                        <a:solidFill>
                          <a:srgbClr val="272525"/>
                        </a:solidFill>
                        <a:latin typeface="Lora" pitchFamily="34" charset="0"/>
                        <a:ea typeface="Lora" pitchFamily="34" charset="-122"/>
                        <a:cs typeface="Lora" pitchFamily="34" charset="-120"/>
                      </a:rPr>
                      <a:t>2</a:t>
                    </a:r>
                    <a:endParaRPr lang="en-US" sz="2350" dirty="0">
                      <a:solidFill>
                        <a:srgbClr val="D6E5EF"/>
                      </a:solidFill>
                    </a:endParaRPr>
                  </a:p>
                </p:txBody>
              </p:sp>
            </p:grpSp>
            <p:grpSp>
              <p:nvGrpSpPr>
                <p:cNvPr id="39" name="Группа 38"/>
                <p:cNvGrpSpPr/>
                <p:nvPr/>
              </p:nvGrpSpPr>
              <p:grpSpPr>
                <a:xfrm>
                  <a:off x="4380484" y="3514612"/>
                  <a:ext cx="484108" cy="484108"/>
                  <a:chOff x="726206" y="2539272"/>
                  <a:chExt cx="484108" cy="484108"/>
                </a:xfrm>
                <a:solidFill>
                  <a:srgbClr val="FFFFFF"/>
                </a:solidFill>
              </p:grpSpPr>
              <p:sp>
                <p:nvSpPr>
                  <p:cNvPr id="40" name="Shape 3"/>
                  <p:cNvSpPr/>
                  <p:nvPr/>
                </p:nvSpPr>
                <p:spPr>
                  <a:xfrm>
                    <a:off x="726206" y="2539272"/>
                    <a:ext cx="484108" cy="484108"/>
                  </a:xfrm>
                  <a:prstGeom prst="roundRect">
                    <a:avLst>
                      <a:gd name="adj" fmla="val 6668"/>
                    </a:avLst>
                  </a:prstGeom>
                  <a:solidFill>
                    <a:srgbClr val="F7F8FA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41" name="Text 4"/>
                  <p:cNvSpPr/>
                  <p:nvPr/>
                </p:nvSpPr>
                <p:spPr>
                  <a:xfrm>
                    <a:off x="912896" y="2629402"/>
                    <a:ext cx="110609" cy="303848"/>
                  </a:xfrm>
                  <a:prstGeom prst="rect">
                    <a:avLst/>
                  </a:prstGeom>
                  <a:solidFill>
                    <a:srgbClr val="F7F8FA"/>
                  </a:solidFill>
                  <a:ln>
                    <a:noFill/>
                  </a:ln>
                </p:spPr>
                <p:txBody>
                  <a:bodyPr wrap="none" lIns="0" tIns="0" rIns="0" bIns="0" rtlCol="0" anchor="t"/>
                  <a:lstStyle/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r>
                      <a:rPr lang="ru-RU" sz="2350" dirty="0">
                        <a:solidFill>
                          <a:srgbClr val="272525"/>
                        </a:solidFill>
                        <a:latin typeface="Lora" pitchFamily="34" charset="0"/>
                        <a:ea typeface="Lora" pitchFamily="34" charset="-122"/>
                        <a:cs typeface="Lora" pitchFamily="34" charset="-120"/>
                      </a:rPr>
                      <a:t>3</a:t>
                    </a:r>
                  </a:p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endParaRPr lang="en-US" sz="2350" dirty="0">
                      <a:solidFill>
                        <a:srgbClr val="CC99FF"/>
                      </a:solidFill>
                    </a:endParaRPr>
                  </a:p>
                </p:txBody>
              </p:sp>
            </p:grpSp>
            <p:grpSp>
              <p:nvGrpSpPr>
                <p:cNvPr id="45" name="Группа 44"/>
                <p:cNvGrpSpPr/>
                <p:nvPr/>
              </p:nvGrpSpPr>
              <p:grpSpPr>
                <a:xfrm>
                  <a:off x="5826531" y="3507882"/>
                  <a:ext cx="484108" cy="484108"/>
                  <a:chOff x="726206" y="2539272"/>
                  <a:chExt cx="484108" cy="484108"/>
                </a:xfrm>
                <a:solidFill>
                  <a:srgbClr val="FFFFFF"/>
                </a:solidFill>
              </p:grpSpPr>
              <p:sp>
                <p:nvSpPr>
                  <p:cNvPr id="46" name="Shape 3"/>
                  <p:cNvSpPr/>
                  <p:nvPr/>
                </p:nvSpPr>
                <p:spPr>
                  <a:xfrm>
                    <a:off x="726206" y="2539272"/>
                    <a:ext cx="484108" cy="484108"/>
                  </a:xfrm>
                  <a:prstGeom prst="roundRect">
                    <a:avLst>
                      <a:gd name="adj" fmla="val 6668"/>
                    </a:avLst>
                  </a:prstGeom>
                  <a:solidFill>
                    <a:srgbClr val="F7F8FA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47" name="Text 4"/>
                  <p:cNvSpPr/>
                  <p:nvPr/>
                </p:nvSpPr>
                <p:spPr>
                  <a:xfrm>
                    <a:off x="912896" y="2629402"/>
                    <a:ext cx="110609" cy="303848"/>
                  </a:xfrm>
                  <a:prstGeom prst="rect">
                    <a:avLst/>
                  </a:prstGeom>
                  <a:solidFill>
                    <a:srgbClr val="F7F8FA"/>
                  </a:solidFill>
                  <a:ln>
                    <a:noFill/>
                  </a:ln>
                </p:spPr>
                <p:txBody>
                  <a:bodyPr wrap="none" lIns="0" tIns="0" rIns="0" bIns="0" rtlCol="0" anchor="t"/>
                  <a:lstStyle/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r>
                      <a:rPr lang="ru-RU" sz="2350" dirty="0">
                        <a:solidFill>
                          <a:srgbClr val="272525"/>
                        </a:solidFill>
                        <a:latin typeface="Lora" pitchFamily="34" charset="0"/>
                        <a:ea typeface="Lora" pitchFamily="34" charset="-122"/>
                        <a:cs typeface="Lora" pitchFamily="34" charset="-120"/>
                      </a:rPr>
                      <a:t>4</a:t>
                    </a:r>
                  </a:p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endParaRPr lang="en-US" sz="2350" dirty="0">
                      <a:solidFill>
                        <a:srgbClr val="CC99FF"/>
                      </a:solidFill>
                    </a:endParaRPr>
                  </a:p>
                </p:txBody>
              </p:sp>
            </p:grpSp>
            <p:grpSp>
              <p:nvGrpSpPr>
                <p:cNvPr id="48" name="Группа 47"/>
                <p:cNvGrpSpPr/>
                <p:nvPr/>
              </p:nvGrpSpPr>
              <p:grpSpPr>
                <a:xfrm>
                  <a:off x="7345838" y="3507882"/>
                  <a:ext cx="484108" cy="484108"/>
                  <a:chOff x="726206" y="2539272"/>
                  <a:chExt cx="484108" cy="484108"/>
                </a:xfrm>
                <a:solidFill>
                  <a:srgbClr val="FFFFFF"/>
                </a:solidFill>
              </p:grpSpPr>
              <p:sp>
                <p:nvSpPr>
                  <p:cNvPr id="49" name="Shape 3"/>
                  <p:cNvSpPr/>
                  <p:nvPr/>
                </p:nvSpPr>
                <p:spPr>
                  <a:xfrm>
                    <a:off x="726206" y="2539272"/>
                    <a:ext cx="484108" cy="484108"/>
                  </a:xfrm>
                  <a:prstGeom prst="roundRect">
                    <a:avLst>
                      <a:gd name="adj" fmla="val 6668"/>
                    </a:avLst>
                  </a:prstGeom>
                  <a:solidFill>
                    <a:srgbClr val="F7F8FA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0" name="Text 4"/>
                  <p:cNvSpPr/>
                  <p:nvPr/>
                </p:nvSpPr>
                <p:spPr>
                  <a:xfrm>
                    <a:off x="912896" y="2629402"/>
                    <a:ext cx="110609" cy="303848"/>
                  </a:xfrm>
                  <a:prstGeom prst="rect">
                    <a:avLst/>
                  </a:prstGeom>
                  <a:solidFill>
                    <a:srgbClr val="F7F8FA"/>
                  </a:solidFill>
                  <a:ln>
                    <a:noFill/>
                  </a:ln>
                </p:spPr>
                <p:txBody>
                  <a:bodyPr wrap="none" lIns="0" tIns="0" rIns="0" bIns="0" rtlCol="0" anchor="t"/>
                  <a:lstStyle/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r>
                      <a:rPr lang="ru-RU" sz="2350" dirty="0">
                        <a:solidFill>
                          <a:srgbClr val="272525"/>
                        </a:solidFill>
                        <a:latin typeface="Lora" pitchFamily="34" charset="0"/>
                        <a:ea typeface="Lora" pitchFamily="34" charset="-122"/>
                        <a:cs typeface="Lora" pitchFamily="34" charset="-120"/>
                      </a:rPr>
                      <a:t>5</a:t>
                    </a:r>
                  </a:p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endParaRPr lang="en-US" sz="2350" dirty="0">
                      <a:solidFill>
                        <a:srgbClr val="CC99FF"/>
                      </a:solidFill>
                    </a:endParaRPr>
                  </a:p>
                </p:txBody>
              </p:sp>
            </p:grpSp>
            <p:grpSp>
              <p:nvGrpSpPr>
                <p:cNvPr id="14" name="Группа 13"/>
                <p:cNvGrpSpPr/>
                <p:nvPr/>
              </p:nvGrpSpPr>
              <p:grpSpPr>
                <a:xfrm>
                  <a:off x="1833759" y="2563942"/>
                  <a:ext cx="6998588" cy="2388582"/>
                  <a:chOff x="1833759" y="2563942"/>
                  <a:chExt cx="6998588" cy="2388582"/>
                </a:xfrm>
              </p:grpSpPr>
              <p:sp>
                <p:nvSpPr>
                  <p:cNvPr id="79" name="Text 12"/>
                  <p:cNvSpPr/>
                  <p:nvPr/>
                </p:nvSpPr>
                <p:spPr>
                  <a:xfrm>
                    <a:off x="1833759" y="2563942"/>
                    <a:ext cx="2560649" cy="43238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marL="0" indent="0" algn="ctr">
                      <a:buNone/>
                    </a:pPr>
                    <a:r>
                      <a:rPr sz="1100" b="1" i="0">
                        <a:solidFill>
                          <a:srgbClr val="272525"/>
                        </a:solidFill>
                        <a:latin typeface="Arial Black"/>
                      </a:rPr>
                      <a:t>Вспомогательные оси:</a:t>
                    </a:r>
                    <a:r>
                      <a:rPr sz="1100" b="0" i="0">
                        <a:solidFill>
                          <a:srgbClr val="272525"/>
                        </a:solidFill>
                        <a:latin typeface="Arial Black"/>
                      </a:rPr>
                      <a:t> U, V, W; A, B, C</a:t>
                    </a:r>
                    <a:endParaRPr lang="en-US" dirty="0">
                      <a:solidFill>
                        <a:srgbClr val="D6E5EF"/>
                      </a:solidFill>
                      <a:latin typeface="Arial Black" panose="020B0A04020102020204" pitchFamily="34" charset="0"/>
                    </a:endParaRPr>
                  </a:p>
                </p:txBody>
              </p:sp>
              <p:sp>
                <p:nvSpPr>
                  <p:cNvPr id="88" name="Text 12"/>
                  <p:cNvSpPr/>
                  <p:nvPr/>
                </p:nvSpPr>
                <p:spPr>
                  <a:xfrm>
                    <a:off x="3345392" y="4528459"/>
                    <a:ext cx="2560649" cy="4240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marL="0" indent="0" algn="ctr">
                      <a:buNone/>
                    </a:pPr>
                    <a:r>
                      <a:rPr sz="1100" b="1" i="0">
                        <a:solidFill>
                          <a:srgbClr val="272525"/>
                        </a:solidFill>
                        <a:latin typeface="Arial Black"/>
                      </a:rPr>
                      <a:t>Оси движения:</a:t>
                    </a:r>
                    <a:r>
                      <a:rPr sz="1100" b="0" i="0">
                        <a:solidFill>
                          <a:srgbClr val="272525"/>
                        </a:solidFill>
                        <a:latin typeface="Arial Black"/>
                      </a:rPr>
                      <a:t> Различие между движением инструмента и заготовки</a:t>
                    </a:r>
                    <a:endParaRPr lang="en-US" dirty="0">
                      <a:solidFill>
                        <a:srgbClr val="D6E5EF"/>
                      </a:solidFill>
                      <a:latin typeface="Arial Black" panose="020B0A04020102020204" pitchFamily="34" charset="0"/>
                    </a:endParaRPr>
                  </a:p>
                </p:txBody>
              </p:sp>
              <p:sp>
                <p:nvSpPr>
                  <p:cNvPr id="93" name="Text 12"/>
                  <p:cNvSpPr/>
                  <p:nvPr/>
                </p:nvSpPr>
                <p:spPr>
                  <a:xfrm>
                    <a:off x="4817875" y="2582296"/>
                    <a:ext cx="2491428" cy="40455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marL="0" indent="0" algn="ctr">
                      <a:buNone/>
                    </a:pPr>
                    <a:r>
                      <a:rPr sz="1100" b="1" i="0">
                        <a:solidFill>
                          <a:srgbClr val="272525"/>
                        </a:solidFill>
                        <a:latin typeface="Arial Black"/>
                      </a:rPr>
                      <a:t>Системы отсчета:</a:t>
                    </a:r>
                    <a:r>
                      <a:rPr sz="1100" b="0" i="0">
                        <a:solidFill>
                          <a:srgbClr val="272525"/>
                        </a:solidFill>
                        <a:latin typeface="Arial Black"/>
                      </a:rPr>
                      <a:t> MCS, WCS, TCS</a:t>
                    </a:r>
                    <a:endParaRPr lang="en-US" dirty="0">
                      <a:solidFill>
                        <a:srgbClr val="D6E5EF"/>
                      </a:solidFill>
                      <a:latin typeface="Arial Black" panose="020B0A04020102020204" pitchFamily="34" charset="0"/>
                    </a:endParaRPr>
                  </a:p>
                </p:txBody>
              </p:sp>
              <p:sp>
                <p:nvSpPr>
                  <p:cNvPr id="58" name="Text 12"/>
                  <p:cNvSpPr/>
                  <p:nvPr/>
                </p:nvSpPr>
                <p:spPr>
                  <a:xfrm>
                    <a:off x="6340919" y="4538213"/>
                    <a:ext cx="2491428" cy="40455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marL="0" indent="0" algn="ctr">
                      <a:buNone/>
                    </a:pPr>
                    <a:r>
                      <a:rPr sz="1100" b="1" i="0">
                        <a:solidFill>
                          <a:srgbClr val="272525"/>
                        </a:solidFill>
                        <a:latin typeface="Arial Black"/>
                      </a:rPr>
                      <a:t>Взаимосвязь систем:</a:t>
                    </a:r>
                    <a:r>
                      <a:rPr sz="1100" b="0" i="0">
                        <a:solidFill>
                          <a:srgbClr val="272525"/>
                        </a:solidFill>
                        <a:latin typeface="Arial Black"/>
                      </a:rPr>
                      <a:t> Преобразования координат для точности обработки</a:t>
                    </a:r>
                    <a:endParaRPr lang="en-US" dirty="0">
                      <a:solidFill>
                        <a:srgbClr val="D6E5EF"/>
                      </a:solidFill>
                      <a:latin typeface="Arial Black" panose="020B0A04020102020204" pitchFamily="34" charset="0"/>
                    </a:endParaRPr>
                  </a:p>
                </p:txBody>
              </p:sp>
            </p:grpSp>
          </p:grpSp>
        </p:grpSp>
        <p:cxnSp>
          <p:nvCxnSpPr>
            <p:cNvPr id="7" name="Прямая соединительная линия 6"/>
            <p:cNvCxnSpPr>
              <a:stCxn id="31" idx="2"/>
            </p:cNvCxnSpPr>
            <p:nvPr/>
          </p:nvCxnSpPr>
          <p:spPr>
            <a:xfrm flipH="1">
              <a:off x="1588696" y="4024016"/>
              <a:ext cx="61" cy="309511"/>
            </a:xfrm>
            <a:prstGeom prst="line">
              <a:avLst/>
            </a:prstGeom>
            <a:ln w="19050">
              <a:solidFill>
                <a:srgbClr val="F7F8F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>
              <a:endCxn id="34" idx="0"/>
            </p:cNvCxnSpPr>
            <p:nvPr/>
          </p:nvCxnSpPr>
          <p:spPr>
            <a:xfrm>
              <a:off x="3095490" y="3248392"/>
              <a:ext cx="3847" cy="299109"/>
            </a:xfrm>
            <a:prstGeom prst="line">
              <a:avLst/>
            </a:prstGeom>
            <a:ln w="19050">
              <a:solidFill>
                <a:srgbClr val="F7F8F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>
              <a:stCxn id="41" idx="2"/>
            </p:cNvCxnSpPr>
            <p:nvPr/>
          </p:nvCxnSpPr>
          <p:spPr>
            <a:xfrm>
              <a:off x="4596731" y="3940357"/>
              <a:ext cx="4040" cy="393170"/>
            </a:xfrm>
            <a:prstGeom prst="line">
              <a:avLst/>
            </a:prstGeom>
            <a:ln w="19050">
              <a:solidFill>
                <a:srgbClr val="F7F8F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>
              <a:endCxn id="46" idx="0"/>
            </p:cNvCxnSpPr>
            <p:nvPr/>
          </p:nvCxnSpPr>
          <p:spPr>
            <a:xfrm flipH="1">
              <a:off x="6042837" y="3283854"/>
              <a:ext cx="1" cy="255795"/>
            </a:xfrm>
            <a:prstGeom prst="line">
              <a:avLst/>
            </a:prstGeom>
            <a:ln w="19050">
              <a:solidFill>
                <a:srgbClr val="F7F8F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 12"/>
            <p:cNvSpPr/>
            <p:nvPr/>
          </p:nvSpPr>
          <p:spPr>
            <a:xfrm>
              <a:off x="308372" y="4470807"/>
              <a:ext cx="2560649" cy="4240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indent="0" algn="ctr">
                <a:buNone/>
              </a:pPr>
              <a:r>
                <a:rPr sz="1100" b="1" i="0">
                  <a:solidFill>
                    <a:srgbClr val="272525"/>
                  </a:solidFill>
                  <a:latin typeface="Arial Black"/>
                </a:rPr>
                <a:t>Основные оси:</a:t>
              </a:r>
              <a:r>
                <a:rPr sz="1100" b="0" i="0">
                  <a:solidFill>
                    <a:srgbClr val="272525"/>
                  </a:solidFill>
                  <a:latin typeface="Arial Black"/>
                </a:rPr>
                <a:t> X, Y, Z (правило правой руки)</a:t>
              </a:r>
              <a:endParaRPr lang="en-US" dirty="0">
                <a:solidFill>
                  <a:srgbClr val="D6E5EF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69" name="Google Shape;1534;p82"/>
          <p:cNvSpPr txBox="1">
            <a:spLocks/>
          </p:cNvSpPr>
          <p:nvPr/>
        </p:nvSpPr>
        <p:spPr>
          <a:xfrm>
            <a:off x="21804" y="1328675"/>
            <a:ext cx="5013818" cy="1142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600" b="0" i="0" u="none" strike="noStrike" cap="none">
                <a:solidFill>
                  <a:schemeClr val="tx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39700" indent="0" algn="ctr"/>
            <a:endParaRPr lang="ru-RU" sz="1400" dirty="0">
              <a:solidFill>
                <a:srgbClr val="D6E5EF"/>
              </a:solidFill>
            </a:endParaRPr>
          </a:p>
        </p:txBody>
      </p:sp>
      <p:pic>
        <p:nvPicPr>
          <p:cNvPr id="1536" name="Picture 1535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8017" y="264393"/>
            <a:ext cx="3936761" cy="1867914"/>
          </a:xfrm>
          <a:prstGeom prst="rect">
            <a:avLst/>
          </a:prstGeom>
          <a:ln w="12700">
            <a:solidFill>
              <a:srgbClr val="272525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Rectangle 70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EF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09" name="Google Shape;709;p65"/>
          <p:cNvSpPr txBox="1">
            <a:spLocks noGrp="1"/>
          </p:cNvSpPr>
          <p:nvPr>
            <p:ph type="title"/>
          </p:nvPr>
        </p:nvSpPr>
        <p:spPr>
          <a:xfrm>
            <a:off x="539496" y="26033"/>
            <a:ext cx="7884505" cy="125670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000" b="0" i="0">
                <a:solidFill>
                  <a:srgbClr val="7068F4"/>
                </a:solidFill>
                <a:latin typeface="Arial Black"/>
              </a:rPr>
              <a:t>Интеграция CAD, CAM и CNC в современном производстве</a:t>
            </a:r>
            <a:endParaRPr sz="2000" dirty="0">
              <a:latin typeface="Arial Black" panose="020B0A04020102020204" pitchFamily="34" charset="0"/>
            </a:endParaRPr>
          </a:p>
        </p:txBody>
      </p:sp>
      <p:grpSp>
        <p:nvGrpSpPr>
          <p:cNvPr id="98" name="Группа 97"/>
          <p:cNvGrpSpPr/>
          <p:nvPr/>
        </p:nvGrpSpPr>
        <p:grpSpPr>
          <a:xfrm>
            <a:off x="998171" y="1638171"/>
            <a:ext cx="6967154" cy="2388582"/>
            <a:chOff x="316401" y="2595709"/>
            <a:chExt cx="6967154" cy="2388582"/>
          </a:xfrm>
        </p:grpSpPr>
        <p:grpSp>
          <p:nvGrpSpPr>
            <p:cNvPr id="99" name="Группа 98"/>
            <p:cNvGrpSpPr/>
            <p:nvPr/>
          </p:nvGrpSpPr>
          <p:grpSpPr>
            <a:xfrm>
              <a:off x="433950" y="2595709"/>
              <a:ext cx="6849605" cy="2388582"/>
              <a:chOff x="131801" y="2487567"/>
              <a:chExt cx="6849605" cy="2388582"/>
            </a:xfrm>
          </p:grpSpPr>
          <p:cxnSp>
            <p:nvCxnSpPr>
              <p:cNvPr id="105" name="Прямая соединительная линия 104"/>
              <p:cNvCxnSpPr/>
              <p:nvPr/>
            </p:nvCxnSpPr>
            <p:spPr>
              <a:xfrm>
                <a:off x="131801" y="3659433"/>
                <a:ext cx="6849605" cy="18223"/>
              </a:xfrm>
              <a:prstGeom prst="line">
                <a:avLst/>
              </a:prstGeom>
              <a:ln w="19050">
                <a:solidFill>
                  <a:srgbClr val="F7F8F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6" name="Группа 105"/>
              <p:cNvGrpSpPr/>
              <p:nvPr/>
            </p:nvGrpSpPr>
            <p:grpSpPr>
              <a:xfrm>
                <a:off x="1044554" y="2487567"/>
                <a:ext cx="5936852" cy="2388582"/>
                <a:chOff x="1372451" y="2563942"/>
                <a:chExt cx="5936852" cy="2388582"/>
              </a:xfrm>
            </p:grpSpPr>
            <p:grpSp>
              <p:nvGrpSpPr>
                <p:cNvPr id="107" name="Группа 106"/>
                <p:cNvGrpSpPr/>
                <p:nvPr/>
              </p:nvGrpSpPr>
              <p:grpSpPr>
                <a:xfrm>
                  <a:off x="1372451" y="3508141"/>
                  <a:ext cx="484108" cy="484108"/>
                  <a:chOff x="726206" y="2539272"/>
                  <a:chExt cx="484108" cy="484108"/>
                </a:xfrm>
                <a:solidFill>
                  <a:srgbClr val="FFFFFF"/>
                </a:solidFill>
              </p:grpSpPr>
              <p:sp>
                <p:nvSpPr>
                  <p:cNvPr id="125" name="Shape 3"/>
                  <p:cNvSpPr/>
                  <p:nvPr/>
                </p:nvSpPr>
                <p:spPr>
                  <a:xfrm>
                    <a:off x="726206" y="2539272"/>
                    <a:ext cx="484108" cy="484108"/>
                  </a:xfrm>
                  <a:prstGeom prst="roundRect">
                    <a:avLst>
                      <a:gd name="adj" fmla="val 6668"/>
                    </a:avLst>
                  </a:prstGeom>
                  <a:solidFill>
                    <a:srgbClr val="F7F8FA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126" name="Text 4"/>
                  <p:cNvSpPr/>
                  <p:nvPr/>
                </p:nvSpPr>
                <p:spPr>
                  <a:xfrm>
                    <a:off x="912896" y="2629402"/>
                    <a:ext cx="110609" cy="303848"/>
                  </a:xfrm>
                  <a:prstGeom prst="rect">
                    <a:avLst/>
                  </a:prstGeom>
                  <a:solidFill>
                    <a:srgbClr val="F7F8FA"/>
                  </a:solidFill>
                  <a:ln>
                    <a:noFill/>
                  </a:ln>
                </p:spPr>
                <p:txBody>
                  <a:bodyPr wrap="none" lIns="0" tIns="0" rIns="0" bIns="0" rtlCol="0" anchor="t"/>
                  <a:lstStyle/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r>
                      <a:rPr lang="en-US" sz="2350" dirty="0">
                        <a:solidFill>
                          <a:srgbClr val="272525"/>
                        </a:solidFill>
                        <a:latin typeface="Lora" pitchFamily="34" charset="0"/>
                        <a:ea typeface="Lora" pitchFamily="34" charset="-122"/>
                        <a:cs typeface="Lora" pitchFamily="34" charset="-120"/>
                      </a:rPr>
                      <a:t>1</a:t>
                    </a:r>
                    <a:endParaRPr lang="en-US" sz="2350" dirty="0">
                      <a:solidFill>
                        <a:srgbClr val="D6E5EF"/>
                      </a:solidFill>
                    </a:endParaRPr>
                  </a:p>
                </p:txBody>
              </p:sp>
            </p:grpSp>
            <p:grpSp>
              <p:nvGrpSpPr>
                <p:cNvPr id="108" name="Группа 107"/>
                <p:cNvGrpSpPr/>
                <p:nvPr/>
              </p:nvGrpSpPr>
              <p:grpSpPr>
                <a:xfrm>
                  <a:off x="2883031" y="3515734"/>
                  <a:ext cx="484108" cy="484108"/>
                  <a:chOff x="726206" y="2539272"/>
                  <a:chExt cx="484108" cy="484108"/>
                </a:xfrm>
                <a:solidFill>
                  <a:srgbClr val="FFFFFF"/>
                </a:solidFill>
              </p:grpSpPr>
              <p:sp>
                <p:nvSpPr>
                  <p:cNvPr id="123" name="Shape 3"/>
                  <p:cNvSpPr/>
                  <p:nvPr/>
                </p:nvSpPr>
                <p:spPr>
                  <a:xfrm>
                    <a:off x="726206" y="2539272"/>
                    <a:ext cx="484108" cy="484108"/>
                  </a:xfrm>
                  <a:prstGeom prst="roundRect">
                    <a:avLst>
                      <a:gd name="adj" fmla="val 6668"/>
                    </a:avLst>
                  </a:prstGeom>
                  <a:solidFill>
                    <a:srgbClr val="F7F8FA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124" name="Text 4"/>
                  <p:cNvSpPr/>
                  <p:nvPr/>
                </p:nvSpPr>
                <p:spPr>
                  <a:xfrm>
                    <a:off x="912896" y="2629402"/>
                    <a:ext cx="110609" cy="303848"/>
                  </a:xfrm>
                  <a:prstGeom prst="rect">
                    <a:avLst/>
                  </a:prstGeom>
                  <a:solidFill>
                    <a:srgbClr val="F7F8FA"/>
                  </a:solidFill>
                  <a:ln>
                    <a:noFill/>
                  </a:ln>
                </p:spPr>
                <p:txBody>
                  <a:bodyPr wrap="none" lIns="0" tIns="0" rIns="0" bIns="0" rtlCol="0" anchor="t"/>
                  <a:lstStyle/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r>
                      <a:rPr lang="ru-RU" sz="2350" dirty="0">
                        <a:solidFill>
                          <a:srgbClr val="272525"/>
                        </a:solidFill>
                        <a:latin typeface="Lora" pitchFamily="34" charset="0"/>
                        <a:ea typeface="Lora" pitchFamily="34" charset="-122"/>
                        <a:cs typeface="Lora" pitchFamily="34" charset="-120"/>
                      </a:rPr>
                      <a:t>2</a:t>
                    </a:r>
                    <a:endParaRPr lang="en-US" sz="2350" dirty="0">
                      <a:solidFill>
                        <a:srgbClr val="D6E5EF"/>
                      </a:solidFill>
                    </a:endParaRPr>
                  </a:p>
                </p:txBody>
              </p:sp>
            </p:grpSp>
            <p:grpSp>
              <p:nvGrpSpPr>
                <p:cNvPr id="109" name="Группа 108"/>
                <p:cNvGrpSpPr/>
                <p:nvPr/>
              </p:nvGrpSpPr>
              <p:grpSpPr>
                <a:xfrm>
                  <a:off x="4380484" y="3514612"/>
                  <a:ext cx="484108" cy="484108"/>
                  <a:chOff x="726206" y="2539272"/>
                  <a:chExt cx="484108" cy="484108"/>
                </a:xfrm>
                <a:solidFill>
                  <a:srgbClr val="FFFFFF"/>
                </a:solidFill>
              </p:grpSpPr>
              <p:sp>
                <p:nvSpPr>
                  <p:cNvPr id="121" name="Shape 3"/>
                  <p:cNvSpPr/>
                  <p:nvPr/>
                </p:nvSpPr>
                <p:spPr>
                  <a:xfrm>
                    <a:off x="726206" y="2539272"/>
                    <a:ext cx="484108" cy="484108"/>
                  </a:xfrm>
                  <a:prstGeom prst="roundRect">
                    <a:avLst>
                      <a:gd name="adj" fmla="val 6668"/>
                    </a:avLst>
                  </a:prstGeom>
                  <a:solidFill>
                    <a:srgbClr val="F7F8FA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122" name="Text 4"/>
                  <p:cNvSpPr/>
                  <p:nvPr/>
                </p:nvSpPr>
                <p:spPr>
                  <a:xfrm>
                    <a:off x="912896" y="2629402"/>
                    <a:ext cx="110609" cy="303848"/>
                  </a:xfrm>
                  <a:prstGeom prst="rect">
                    <a:avLst/>
                  </a:prstGeom>
                  <a:solidFill>
                    <a:srgbClr val="F7F8FA"/>
                  </a:solidFill>
                  <a:ln>
                    <a:noFill/>
                  </a:ln>
                </p:spPr>
                <p:txBody>
                  <a:bodyPr wrap="none" lIns="0" tIns="0" rIns="0" bIns="0" rtlCol="0" anchor="t"/>
                  <a:lstStyle/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r>
                      <a:rPr lang="ru-RU" sz="2350" dirty="0">
                        <a:solidFill>
                          <a:srgbClr val="272525"/>
                        </a:solidFill>
                        <a:latin typeface="Lora" pitchFamily="34" charset="0"/>
                        <a:ea typeface="Lora" pitchFamily="34" charset="-122"/>
                        <a:cs typeface="Lora" pitchFamily="34" charset="-120"/>
                      </a:rPr>
                      <a:t>3</a:t>
                    </a:r>
                  </a:p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endParaRPr lang="en-US" sz="2350" dirty="0">
                      <a:solidFill>
                        <a:srgbClr val="CC99FF"/>
                      </a:solidFill>
                    </a:endParaRPr>
                  </a:p>
                </p:txBody>
              </p:sp>
            </p:grpSp>
            <p:grpSp>
              <p:nvGrpSpPr>
                <p:cNvPr id="110" name="Группа 109"/>
                <p:cNvGrpSpPr/>
                <p:nvPr/>
              </p:nvGrpSpPr>
              <p:grpSpPr>
                <a:xfrm>
                  <a:off x="5826531" y="3507882"/>
                  <a:ext cx="484108" cy="484108"/>
                  <a:chOff x="726206" y="2539272"/>
                  <a:chExt cx="484108" cy="484108"/>
                </a:xfrm>
                <a:solidFill>
                  <a:srgbClr val="FFFFFF"/>
                </a:solidFill>
              </p:grpSpPr>
              <p:sp>
                <p:nvSpPr>
                  <p:cNvPr id="119" name="Shape 3"/>
                  <p:cNvSpPr/>
                  <p:nvPr/>
                </p:nvSpPr>
                <p:spPr>
                  <a:xfrm>
                    <a:off x="726206" y="2539272"/>
                    <a:ext cx="484108" cy="484108"/>
                  </a:xfrm>
                  <a:prstGeom prst="roundRect">
                    <a:avLst>
                      <a:gd name="adj" fmla="val 6668"/>
                    </a:avLst>
                  </a:prstGeom>
                  <a:solidFill>
                    <a:srgbClr val="F7F8FA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120" name="Text 4"/>
                  <p:cNvSpPr/>
                  <p:nvPr/>
                </p:nvSpPr>
                <p:spPr>
                  <a:xfrm>
                    <a:off x="912896" y="2629402"/>
                    <a:ext cx="110609" cy="303848"/>
                  </a:xfrm>
                  <a:prstGeom prst="rect">
                    <a:avLst/>
                  </a:prstGeom>
                  <a:solidFill>
                    <a:srgbClr val="F7F8FA"/>
                  </a:solidFill>
                  <a:ln>
                    <a:noFill/>
                  </a:ln>
                </p:spPr>
                <p:txBody>
                  <a:bodyPr wrap="none" lIns="0" tIns="0" rIns="0" bIns="0" rtlCol="0" anchor="t"/>
                  <a:lstStyle/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r>
                      <a:rPr lang="ru-RU" sz="2350" dirty="0">
                        <a:solidFill>
                          <a:srgbClr val="272525"/>
                        </a:solidFill>
                        <a:latin typeface="Lora" pitchFamily="34" charset="0"/>
                        <a:ea typeface="Lora" pitchFamily="34" charset="-122"/>
                        <a:cs typeface="Lora" pitchFamily="34" charset="-120"/>
                      </a:rPr>
                      <a:t>4</a:t>
                    </a:r>
                  </a:p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endParaRPr lang="en-US" sz="2350" dirty="0">
                      <a:solidFill>
                        <a:srgbClr val="CC99FF"/>
                      </a:solidFill>
                    </a:endParaRPr>
                  </a:p>
                </p:txBody>
              </p:sp>
            </p:grpSp>
            <p:grpSp>
              <p:nvGrpSpPr>
                <p:cNvPr id="112" name="Группа 111"/>
                <p:cNvGrpSpPr/>
                <p:nvPr/>
              </p:nvGrpSpPr>
              <p:grpSpPr>
                <a:xfrm>
                  <a:off x="1833759" y="2563942"/>
                  <a:ext cx="5475544" cy="2388582"/>
                  <a:chOff x="1833759" y="2563942"/>
                  <a:chExt cx="5475544" cy="2388582"/>
                </a:xfrm>
              </p:grpSpPr>
              <p:sp>
                <p:nvSpPr>
                  <p:cNvPr id="113" name="Text 12"/>
                  <p:cNvSpPr/>
                  <p:nvPr/>
                </p:nvSpPr>
                <p:spPr>
                  <a:xfrm>
                    <a:off x="1833759" y="2563942"/>
                    <a:ext cx="2560649" cy="43238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marL="0" indent="0" algn="ctr">
                      <a:buNone/>
                    </a:pPr>
                    <a:r>
                      <a:rPr sz="1100" b="1" i="0">
                        <a:solidFill>
                          <a:srgbClr val="272525"/>
                        </a:solidFill>
                        <a:latin typeface="Arial Black"/>
                      </a:rPr>
                      <a:t>CAM</a:t>
                    </a:r>
                    <a:r>
                      <a:rPr sz="1100" b="0" i="0">
                        <a:solidFill>
                          <a:srgbClr val="272525"/>
                        </a:solidFill>
                        <a:latin typeface="Arial Black"/>
                      </a:rPr>
                      <a:t>: Преобразование CAD в G-код, оптимизация траектории, автоматизация программирования</a:t>
                    </a:r>
                    <a:endParaRPr lang="en-US" dirty="0">
                      <a:solidFill>
                        <a:srgbClr val="D6E5EF"/>
                      </a:solidFill>
                      <a:latin typeface="Arial Black" panose="020B0A04020102020204" pitchFamily="34" charset="0"/>
                    </a:endParaRPr>
                  </a:p>
                </p:txBody>
              </p:sp>
              <p:sp>
                <p:nvSpPr>
                  <p:cNvPr id="114" name="Text 12"/>
                  <p:cNvSpPr/>
                  <p:nvPr/>
                </p:nvSpPr>
                <p:spPr>
                  <a:xfrm>
                    <a:off x="3345392" y="4528459"/>
                    <a:ext cx="2560649" cy="4240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marL="0" indent="0" algn="ctr">
                      <a:buNone/>
                    </a:pPr>
                    <a:r>
                      <a:rPr sz="1100" b="1" i="0">
                        <a:solidFill>
                          <a:srgbClr val="272525"/>
                        </a:solidFill>
                        <a:latin typeface="Arial Black"/>
                      </a:rPr>
                      <a:t>CNC</a:t>
                    </a:r>
                    <a:r>
                      <a:rPr sz="1100" b="0" i="0">
                        <a:solidFill>
                          <a:srgbClr val="272525"/>
                        </a:solidFill>
                        <a:latin typeface="Arial Black"/>
                      </a:rPr>
                      <a:t>: Интерпретация G-кода, управление движением, высокая точность и диагностика</a:t>
                    </a:r>
                    <a:endParaRPr lang="en-US" dirty="0">
                      <a:solidFill>
                        <a:srgbClr val="D6E5EF"/>
                      </a:solidFill>
                      <a:latin typeface="Arial Black" panose="020B0A04020102020204" pitchFamily="34" charset="0"/>
                    </a:endParaRPr>
                  </a:p>
                </p:txBody>
              </p:sp>
              <p:sp>
                <p:nvSpPr>
                  <p:cNvPr id="115" name="Text 12"/>
                  <p:cNvSpPr/>
                  <p:nvPr/>
                </p:nvSpPr>
                <p:spPr>
                  <a:xfrm>
                    <a:off x="4817875" y="2582296"/>
                    <a:ext cx="2491428" cy="40455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marL="0" indent="0" algn="ctr">
                      <a:buNone/>
                    </a:pPr>
                    <a:r>
                      <a:rPr sz="1100" b="1" i="0">
                        <a:solidFill>
                          <a:srgbClr val="272525"/>
                        </a:solidFill>
                        <a:latin typeface="Arial Black"/>
                      </a:rPr>
                      <a:t>Заключение</a:t>
                    </a:r>
                    <a:r>
                      <a:rPr sz="1100" b="0" i="0">
                        <a:solidFill>
                          <a:srgbClr val="272525"/>
                        </a:solidFill>
                        <a:latin typeface="Arial Black"/>
                      </a:rPr>
                      <a:t>: Взаимосвязь CAD, CAM и CNC - ключ к эффективному производству</a:t>
                    </a:r>
                    <a:endParaRPr lang="en-US" dirty="0">
                      <a:solidFill>
                        <a:srgbClr val="D6E5EF"/>
                      </a:solidFill>
                      <a:latin typeface="Arial Black" panose="020B0A04020102020204" pitchFamily="34" charset="0"/>
                    </a:endParaRPr>
                  </a:p>
                </p:txBody>
              </p:sp>
            </p:grpSp>
          </p:grpSp>
        </p:grpSp>
        <p:cxnSp>
          <p:nvCxnSpPr>
            <p:cNvPr id="100" name="Прямая соединительная линия 99"/>
            <p:cNvCxnSpPr>
              <a:stCxn id="125" idx="2"/>
            </p:cNvCxnSpPr>
            <p:nvPr/>
          </p:nvCxnSpPr>
          <p:spPr>
            <a:xfrm>
              <a:off x="1588757" y="4024016"/>
              <a:ext cx="13127" cy="287143"/>
            </a:xfrm>
            <a:prstGeom prst="line">
              <a:avLst/>
            </a:prstGeom>
            <a:ln w="19050">
              <a:solidFill>
                <a:srgbClr val="F7F8F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Прямая соединительная линия 100"/>
            <p:cNvCxnSpPr>
              <a:endCxn id="123" idx="0"/>
            </p:cNvCxnSpPr>
            <p:nvPr/>
          </p:nvCxnSpPr>
          <p:spPr>
            <a:xfrm>
              <a:off x="3095490" y="3248392"/>
              <a:ext cx="3847" cy="299109"/>
            </a:xfrm>
            <a:prstGeom prst="line">
              <a:avLst/>
            </a:prstGeom>
            <a:ln w="19050">
              <a:solidFill>
                <a:srgbClr val="F7F8F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Прямая соединительная линия 101"/>
            <p:cNvCxnSpPr>
              <a:stCxn id="122" idx="2"/>
            </p:cNvCxnSpPr>
            <p:nvPr/>
          </p:nvCxnSpPr>
          <p:spPr>
            <a:xfrm>
              <a:off x="4596731" y="3940357"/>
              <a:ext cx="4040" cy="393170"/>
            </a:xfrm>
            <a:prstGeom prst="line">
              <a:avLst/>
            </a:prstGeom>
            <a:ln w="19050">
              <a:solidFill>
                <a:srgbClr val="F7F8F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Прямая соединительная линия 102"/>
            <p:cNvCxnSpPr>
              <a:endCxn id="119" idx="0"/>
            </p:cNvCxnSpPr>
            <p:nvPr/>
          </p:nvCxnSpPr>
          <p:spPr>
            <a:xfrm flipH="1">
              <a:off x="6042837" y="3283854"/>
              <a:ext cx="1" cy="255795"/>
            </a:xfrm>
            <a:prstGeom prst="line">
              <a:avLst/>
            </a:prstGeom>
            <a:ln w="19050">
              <a:solidFill>
                <a:srgbClr val="F7F8F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 12"/>
            <p:cNvSpPr/>
            <p:nvPr/>
          </p:nvSpPr>
          <p:spPr>
            <a:xfrm>
              <a:off x="316401" y="4506372"/>
              <a:ext cx="2560649" cy="4240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indent="0" algn="ctr">
                <a:buNone/>
              </a:pPr>
              <a:r>
                <a:rPr sz="1100" b="1" i="0">
                  <a:solidFill>
                    <a:srgbClr val="272525"/>
                  </a:solidFill>
                  <a:latin typeface="Arial Black"/>
                </a:rPr>
                <a:t>CAD</a:t>
              </a:r>
              <a:r>
                <a:rPr sz="1100" b="0" i="0">
                  <a:solidFill>
                    <a:srgbClr val="272525"/>
                  </a:solidFill>
                  <a:latin typeface="Arial Black"/>
                </a:rPr>
                <a:t>: Создание 3D моделей, параметрическое моделирование, точность влияет на качество</a:t>
              </a:r>
              <a:endParaRPr lang="en-US" dirty="0">
                <a:solidFill>
                  <a:srgbClr val="D6E5EF"/>
                </a:solidFill>
                <a:latin typeface="Arial Black" panose="020B0A04020102020204" pitchFamily="34" charset="0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Rectangle 65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EF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49" name="Google Shape;649;p64"/>
          <p:cNvSpPr txBox="1">
            <a:spLocks noGrp="1"/>
          </p:cNvSpPr>
          <p:nvPr>
            <p:ph type="title"/>
          </p:nvPr>
        </p:nvSpPr>
        <p:spPr>
          <a:xfrm>
            <a:off x="701107" y="1906891"/>
            <a:ext cx="7813785" cy="182341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400" b="0" i="0">
                <a:solidFill>
                  <a:srgbClr val="7068F4"/>
                </a:solidFill>
                <a:latin typeface="Arial Black"/>
              </a:rPr>
              <a:t>Преимущества и недостатки станков с ЧПУ</a:t>
            </a:r>
            <a:endParaRPr sz="2400" dirty="0">
              <a:latin typeface="Arial Black" panose="020B0A04020102020204" pitchFamily="34" charset="0"/>
            </a:endParaRPr>
          </a:p>
        </p:txBody>
      </p:sp>
      <p:sp>
        <p:nvSpPr>
          <p:cNvPr id="650" name="Google Shape;650;p64"/>
          <p:cNvSpPr txBox="1">
            <a:spLocks noGrp="1"/>
          </p:cNvSpPr>
          <p:nvPr>
            <p:ph type="title" idx="4294967295"/>
          </p:nvPr>
        </p:nvSpPr>
        <p:spPr>
          <a:xfrm>
            <a:off x="2532587" y="3455831"/>
            <a:ext cx="874713" cy="116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rgbClr val="D6E5EF"/>
              </a:solidFill>
              <a:latin typeface="DFMincho-SU" panose="02010609010101010101" pitchFamily="1" charset="-128"/>
              <a:ea typeface="DFMincho-SU" panose="02010609010101010101" pitchFamily="1" charset="-128"/>
            </a:endParaRPr>
          </a:p>
        </p:txBody>
      </p:sp>
      <p:cxnSp>
        <p:nvCxnSpPr>
          <p:cNvPr id="652" name="Google Shape;652;p64"/>
          <p:cNvCxnSpPr/>
          <p:nvPr/>
        </p:nvCxnSpPr>
        <p:spPr>
          <a:xfrm>
            <a:off x="730680" y="3730306"/>
            <a:ext cx="4508100" cy="0"/>
          </a:xfrm>
          <a:prstGeom prst="straightConnector1">
            <a:avLst/>
          </a:prstGeom>
          <a:noFill/>
          <a:ln w="19050" cap="flat" cmpd="sng">
            <a:solidFill>
              <a:srgbClr val="272525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53" name="Picture 65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02522" cy="150614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Rectangle 15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EF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29" name="Google Shape;1535;p82"/>
          <p:cNvCxnSpPr/>
          <p:nvPr/>
        </p:nvCxnSpPr>
        <p:spPr>
          <a:xfrm flipV="1">
            <a:off x="7046397" y="868072"/>
            <a:ext cx="0" cy="876604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5" name="Google Shape;1535;p82"/>
          <p:cNvCxnSpPr/>
          <p:nvPr/>
        </p:nvCxnSpPr>
        <p:spPr>
          <a:xfrm>
            <a:off x="77871" y="1335653"/>
            <a:ext cx="6968526" cy="58503"/>
          </a:xfrm>
          <a:prstGeom prst="straightConnector1">
            <a:avLst/>
          </a:prstGeom>
          <a:noFill/>
          <a:ln w="19050" cap="flat" cmpd="sng">
            <a:solidFill>
              <a:srgbClr val="27252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33" name="Google Shape;1533;p82"/>
          <p:cNvSpPr txBox="1">
            <a:spLocks noGrp="1"/>
          </p:cNvSpPr>
          <p:nvPr>
            <p:ph type="title"/>
          </p:nvPr>
        </p:nvSpPr>
        <p:spPr>
          <a:xfrm>
            <a:off x="77871" y="0"/>
            <a:ext cx="4866191" cy="1338908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000" b="0" i="0">
                <a:solidFill>
                  <a:srgbClr val="7068F4"/>
                </a:solidFill>
                <a:latin typeface="Arial Black"/>
              </a:rPr>
              <a:t>Преимущества станков с ЧПУ</a:t>
            </a:r>
            <a:endParaRPr sz="2000" dirty="0">
              <a:latin typeface="Arial Black" panose="020B0A04020102020204" pitchFamily="34" charset="0"/>
            </a:endParaRPr>
          </a:p>
        </p:txBody>
      </p:sp>
      <p:sp>
        <p:nvSpPr>
          <p:cNvPr id="33" name="Google Shape;1534;p82"/>
          <p:cNvSpPr txBox="1">
            <a:spLocks/>
          </p:cNvSpPr>
          <p:nvPr/>
        </p:nvSpPr>
        <p:spPr>
          <a:xfrm>
            <a:off x="47034" y="1335653"/>
            <a:ext cx="5013818" cy="1222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600" b="0" i="0" u="none" strike="noStrike" cap="none">
                <a:solidFill>
                  <a:schemeClr val="tx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39700" indent="0" algn="ctr"/>
            <a:endParaRPr lang="ru-RU" sz="1400" dirty="0">
              <a:solidFill>
                <a:srgbClr val="D6E5EF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310598" y="2568519"/>
            <a:ext cx="8370403" cy="2434371"/>
            <a:chOff x="310598" y="2568519"/>
            <a:chExt cx="8370403" cy="2434371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4495800" y="3790886"/>
              <a:ext cx="4185201" cy="1212004"/>
            </a:xfrm>
            <a:prstGeom prst="rect">
              <a:avLst/>
            </a:prstGeom>
            <a:solidFill>
              <a:srgbClr val="F7F8FA"/>
            </a:solidFill>
            <a:ln w="19050">
              <a:solidFill>
                <a:srgbClr val="2725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" name="Группа 1"/>
            <p:cNvGrpSpPr/>
            <p:nvPr/>
          </p:nvGrpSpPr>
          <p:grpSpPr>
            <a:xfrm>
              <a:off x="310598" y="2568519"/>
              <a:ext cx="8370403" cy="2434371"/>
              <a:chOff x="310598" y="2614239"/>
              <a:chExt cx="8370403" cy="2434371"/>
            </a:xfrm>
          </p:grpSpPr>
          <p:sp>
            <p:nvSpPr>
              <p:cNvPr id="24" name="Прямоугольник 23"/>
              <p:cNvSpPr/>
              <p:nvPr/>
            </p:nvSpPr>
            <p:spPr>
              <a:xfrm>
                <a:off x="310599" y="2614239"/>
                <a:ext cx="4185201" cy="1212004"/>
              </a:xfrm>
              <a:prstGeom prst="rect">
                <a:avLst/>
              </a:prstGeom>
              <a:solidFill>
                <a:srgbClr val="F7F8FA"/>
              </a:solidFill>
              <a:ln w="19050">
                <a:solidFill>
                  <a:srgbClr val="27252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8" name="Группа 7"/>
              <p:cNvGrpSpPr/>
              <p:nvPr/>
            </p:nvGrpSpPr>
            <p:grpSpPr>
              <a:xfrm>
                <a:off x="622962" y="2705235"/>
                <a:ext cx="8001907" cy="1124405"/>
                <a:chOff x="958242" y="2705235"/>
                <a:chExt cx="8001907" cy="1124405"/>
              </a:xfrm>
            </p:grpSpPr>
            <p:grpSp>
              <p:nvGrpSpPr>
                <p:cNvPr id="40" name="Группа 39"/>
                <p:cNvGrpSpPr/>
                <p:nvPr/>
              </p:nvGrpSpPr>
              <p:grpSpPr>
                <a:xfrm>
                  <a:off x="958242" y="2705235"/>
                  <a:ext cx="3816707" cy="1124405"/>
                  <a:chOff x="831014" y="3743619"/>
                  <a:chExt cx="3816706" cy="987216"/>
                </a:xfrm>
              </p:grpSpPr>
              <p:sp>
                <p:nvSpPr>
                  <p:cNvPr id="79" name="Text 12"/>
                  <p:cNvSpPr/>
                  <p:nvPr/>
                </p:nvSpPr>
                <p:spPr>
                  <a:xfrm>
                    <a:off x="831015" y="3743619"/>
                    <a:ext cx="3816705" cy="26722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marL="0" indent="0">
                      <a:buNone/>
                    </a:pPr>
                    <a:r>
                      <a:rPr sz="1400" b="0" i="0">
                        <a:solidFill>
                          <a:srgbClr val="7068F4"/>
                        </a:solidFill>
                        <a:latin typeface="Arial Black"/>
                      </a:rPr>
                      <a:t>Точность</a:t>
                    </a:r>
                    <a:endParaRPr lang="en-US" dirty="0">
                      <a:solidFill>
                        <a:srgbClr val="D87AB0"/>
                      </a:solidFill>
                      <a:latin typeface="Arial Black" panose="020B0A04020102020204" pitchFamily="34" charset="0"/>
                    </a:endParaRPr>
                  </a:p>
                </p:txBody>
              </p:sp>
              <p:sp>
                <p:nvSpPr>
                  <p:cNvPr id="80" name="Text 13"/>
                  <p:cNvSpPr/>
                  <p:nvPr/>
                </p:nvSpPr>
                <p:spPr>
                  <a:xfrm>
                    <a:off x="831014" y="4107186"/>
                    <a:ext cx="3323435" cy="6236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 anchor="t"/>
                  <a:lstStyle/>
                  <a:p>
                    <a:pPr marL="0" indent="0">
                      <a:buNone/>
                    </a:pPr>
                    <a:r>
                      <a:rPr sz="1200" b="1" i="0">
                        <a:solidFill>
                          <a:srgbClr val="272525"/>
                        </a:solidFill>
                        <a:latin typeface="Arial"/>
                      </a:rPr>
                      <a:t> Высокая точность обработки, минимальные отклонения</a:t>
                    </a:r>
                    <a:endParaRPr lang="en-US" sz="900" dirty="0">
                      <a:solidFill>
                        <a:srgbClr val="D6E5E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3" name="Группа 42"/>
                <p:cNvGrpSpPr/>
                <p:nvPr/>
              </p:nvGrpSpPr>
              <p:grpSpPr>
                <a:xfrm>
                  <a:off x="5233896" y="2705235"/>
                  <a:ext cx="3726253" cy="1124405"/>
                  <a:chOff x="480494" y="3743619"/>
                  <a:chExt cx="3726252" cy="987216"/>
                </a:xfrm>
              </p:grpSpPr>
              <p:sp>
                <p:nvSpPr>
                  <p:cNvPr id="48" name="Text 12"/>
                  <p:cNvSpPr/>
                  <p:nvPr/>
                </p:nvSpPr>
                <p:spPr>
                  <a:xfrm>
                    <a:off x="480494" y="3743619"/>
                    <a:ext cx="3726252" cy="26722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marL="0" indent="0">
                      <a:buNone/>
                    </a:pPr>
                    <a:r>
                      <a:rPr sz="1400" b="0" i="0">
                        <a:solidFill>
                          <a:srgbClr val="7068F4"/>
                        </a:solidFill>
                        <a:latin typeface="Arial Black"/>
                      </a:rPr>
                      <a:t>Гибкость</a:t>
                    </a:r>
                    <a:endParaRPr lang="en-US" dirty="0">
                      <a:solidFill>
                        <a:srgbClr val="D87AB0"/>
                      </a:solidFill>
                      <a:latin typeface="Arial Black" panose="020B0A04020102020204" pitchFamily="34" charset="0"/>
                    </a:endParaRPr>
                  </a:p>
                </p:txBody>
              </p:sp>
              <p:sp>
                <p:nvSpPr>
                  <p:cNvPr id="51" name="Text 13"/>
                  <p:cNvSpPr/>
                  <p:nvPr/>
                </p:nvSpPr>
                <p:spPr>
                  <a:xfrm>
                    <a:off x="480494" y="4107186"/>
                    <a:ext cx="3323435" cy="6236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 anchor="t"/>
                  <a:lstStyle/>
                  <a:p>
                    <a:pPr marL="0" indent="0">
                      <a:buNone/>
                    </a:pPr>
                    <a:r>
                      <a:rPr sz="1200" b="1" i="0">
                        <a:solidFill>
                          <a:srgbClr val="272525"/>
                        </a:solidFill>
                        <a:latin typeface="Arial"/>
                      </a:rPr>
                      <a:t> Быстрая перенастройка для разных деталей</a:t>
                    </a:r>
                    <a:endParaRPr lang="en-US" sz="900" dirty="0">
                      <a:solidFill>
                        <a:srgbClr val="D6E5E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32" name="Прямоугольник 31"/>
              <p:cNvSpPr/>
              <p:nvPr/>
            </p:nvSpPr>
            <p:spPr>
              <a:xfrm>
                <a:off x="4495800" y="2616982"/>
                <a:ext cx="4185201" cy="1212004"/>
              </a:xfrm>
              <a:prstGeom prst="rect">
                <a:avLst/>
              </a:prstGeom>
              <a:noFill/>
              <a:ln w="19050">
                <a:solidFill>
                  <a:srgbClr val="27252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Прямоугольник 33"/>
              <p:cNvSpPr/>
              <p:nvPr/>
            </p:nvSpPr>
            <p:spPr>
              <a:xfrm>
                <a:off x="310598" y="3836606"/>
                <a:ext cx="4185201" cy="1212004"/>
              </a:xfrm>
              <a:prstGeom prst="rect">
                <a:avLst/>
              </a:prstGeom>
              <a:noFill/>
              <a:ln w="19050">
                <a:solidFill>
                  <a:srgbClr val="27252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26" name="Text 12"/>
          <p:cNvSpPr/>
          <p:nvPr/>
        </p:nvSpPr>
        <p:spPr>
          <a:xfrm>
            <a:off x="622963" y="3860988"/>
            <a:ext cx="3816704" cy="3043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sz="1400" b="0" i="0">
                <a:solidFill>
                  <a:srgbClr val="7068F4"/>
                </a:solidFill>
                <a:latin typeface="Arial Black"/>
              </a:rPr>
              <a:t>Производительность</a:t>
            </a:r>
            <a:endParaRPr lang="en-US" dirty="0">
              <a:solidFill>
                <a:srgbClr val="D87AB0"/>
              </a:solidFill>
              <a:latin typeface="Arial Black" panose="020B0A04020102020204" pitchFamily="34" charset="0"/>
            </a:endParaRPr>
          </a:p>
        </p:txBody>
      </p:sp>
      <p:sp>
        <p:nvSpPr>
          <p:cNvPr id="27" name="Text 13"/>
          <p:cNvSpPr/>
          <p:nvPr/>
        </p:nvSpPr>
        <p:spPr>
          <a:xfrm>
            <a:off x="622962" y="4275078"/>
            <a:ext cx="3323436" cy="71031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sz="1200" b="1" i="0">
                <a:solidFill>
                  <a:srgbClr val="272525"/>
                </a:solidFill>
                <a:latin typeface="Arial"/>
              </a:rPr>
              <a:t> Увеличение объема производства, сокращение времени</a:t>
            </a:r>
            <a:endParaRPr lang="en-US" sz="900" dirty="0">
              <a:solidFill>
                <a:srgbClr val="D6E5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 12"/>
          <p:cNvSpPr/>
          <p:nvPr/>
        </p:nvSpPr>
        <p:spPr>
          <a:xfrm>
            <a:off x="4898615" y="3864128"/>
            <a:ext cx="3726253" cy="3043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sz="1400" b="0" i="0">
                <a:solidFill>
                  <a:srgbClr val="7068F4"/>
                </a:solidFill>
                <a:latin typeface="Arial Black"/>
              </a:rPr>
              <a:t>Снижение ошибок</a:t>
            </a:r>
            <a:endParaRPr lang="en-US" dirty="0">
              <a:solidFill>
                <a:srgbClr val="D87AB0"/>
              </a:solidFill>
              <a:latin typeface="Arial Black" panose="020B0A04020102020204" pitchFamily="34" charset="0"/>
            </a:endParaRPr>
          </a:p>
        </p:txBody>
      </p:sp>
      <p:sp>
        <p:nvSpPr>
          <p:cNvPr id="36" name="Text 13"/>
          <p:cNvSpPr/>
          <p:nvPr/>
        </p:nvSpPr>
        <p:spPr>
          <a:xfrm>
            <a:off x="4898615" y="4278218"/>
            <a:ext cx="3323436" cy="71031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sz="1200" b="1" i="0">
                <a:solidFill>
                  <a:srgbClr val="272525"/>
                </a:solidFill>
                <a:latin typeface="Arial"/>
              </a:rPr>
              <a:t> Минимизация влияния человеческого фактора</a:t>
            </a:r>
            <a:endParaRPr lang="en-US" sz="900" dirty="0">
              <a:solidFill>
                <a:srgbClr val="D6E5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" name="Picture 1535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970" y="162732"/>
            <a:ext cx="3106855" cy="2071237"/>
          </a:xfrm>
          <a:prstGeom prst="rect">
            <a:avLst/>
          </a:prstGeom>
          <a:ln w="12700">
            <a:solidFill>
              <a:srgbClr val="272525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3">
      <a:dk1>
        <a:sysClr val="windowText" lastClr="000000"/>
      </a:dk1>
      <a:lt1>
        <a:srgbClr val="FA7AD8"/>
      </a:lt1>
      <a:dk2>
        <a:srgbClr val="222A35"/>
      </a:dk2>
      <a:lt2>
        <a:srgbClr val="D6DCE4"/>
      </a:lt2>
      <a:accent1>
        <a:srgbClr val="75707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6153</TotalTime>
  <Words>1203</Words>
  <Application>Microsoft Office PowerPoint</Application>
  <PresentationFormat>Экран (16:9)</PresentationFormat>
  <Paragraphs>248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5" baseType="lpstr">
      <vt:lpstr>DFMincho-SU</vt:lpstr>
      <vt:lpstr>Roboto Condensed Light</vt:lpstr>
      <vt:lpstr>Arial</vt:lpstr>
      <vt:lpstr>Tomorrow</vt:lpstr>
      <vt:lpstr>Lora</vt:lpstr>
      <vt:lpstr>Arial Black</vt:lpstr>
      <vt:lpstr>Lato</vt:lpstr>
      <vt:lpstr>Тема Office</vt:lpstr>
      <vt:lpstr>Станки с числовым программным управлением (ЧПУ) в современном производстве</vt:lpstr>
      <vt:lpstr>Применение станков с ЧПУ в современном производстве</vt:lpstr>
      <vt:lpstr>Анализ применения станков с ЧПУ в производстве</vt:lpstr>
      <vt:lpstr>Основные принципы работы станков с ЧПУ</vt:lpstr>
      <vt:lpstr>Станок с ЧПУ: Сложная система</vt:lpstr>
      <vt:lpstr>Определение системы координат в ЧПУ</vt:lpstr>
      <vt:lpstr>Интеграция CAD, CAM и CNC в современном производстве</vt:lpstr>
      <vt:lpstr>Преимущества и недостатки станков с ЧПУ</vt:lpstr>
      <vt:lpstr>Преимущества станков с ЧПУ</vt:lpstr>
      <vt:lpstr>Недостатки внедрения станков с ЧПУ</vt:lpstr>
      <vt:lpstr>Классификация станков с ЧПУ</vt:lpstr>
      <vt:lpstr>Презентация PowerPoint</vt:lpstr>
      <vt:lpstr>Типы станков по управлению</vt:lpstr>
      <vt:lpstr>Классификация станков с ЧПУ по количеству осей</vt:lpstr>
      <vt:lpstr>Применение станков с ЧПУ в различных отраслях промышленности</vt:lpstr>
      <vt:lpstr>Роль станков с ЧПУ в машиностроении</vt:lpstr>
      <vt:lpstr>Преимущества станков с ЧПУ</vt:lpstr>
      <vt:lpstr>Презентация PowerPoint</vt:lpstr>
      <vt:lpstr>Роль станков с ЧПУ в аэрокосмической промышленности</vt:lpstr>
      <vt:lpstr>Тенденции развития станков с ЧПУ</vt:lpstr>
      <vt:lpstr>Развитие многоосевых станков с ЧПУ</vt:lpstr>
      <vt:lpstr>Интеграция станков с ЧПУ и CAD/CAM/CAE/MES</vt:lpstr>
      <vt:lpstr>Презентация PowerPoint</vt:lpstr>
      <vt:lpstr>Практические примеры использования станков с ЧПУ</vt:lpstr>
      <vt:lpstr>Проект "Электро-Буревестник"</vt:lpstr>
      <vt:lpstr>Изготовление сложных пресс-форм на станках с ЧПУ</vt:lpstr>
      <vt:lpstr>Заключение: Станки с ЧПУ в современном производстве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INTERNET OF THINGS</dc:title>
  <dc:creator>Константин Половинко</dc:creator>
  <cp:lastModifiedBy>Ардрей Повный</cp:lastModifiedBy>
  <cp:revision>736</cp:revision>
  <dcterms:modified xsi:type="dcterms:W3CDTF">2025-03-12T17:56:10Z</dcterms:modified>
</cp:coreProperties>
</file>