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3" r:id="rId1"/>
  </p:sldMasterIdLst>
  <p:notesMasterIdLst>
    <p:notesMasterId r:id="rId30"/>
  </p:notesMasterIdLst>
  <p:sldIdLst>
    <p:sldId id="434" r:id="rId2"/>
    <p:sldId id="435" r:id="rId3"/>
    <p:sldId id="436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0" r:id="rId28"/>
    <p:sldId id="461" r:id="rId29"/>
  </p:sldIdLst>
  <p:sldSz cx="9144000" cy="5143500" type="screen16x9"/>
  <p:notesSz cx="6858000" cy="9144000"/>
  <p:embeddedFontLst>
    <p:embeddedFont>
      <p:font typeface="DFMincho-SU" panose="020B0604020202020204" charset="-128"/>
      <p:regular r:id="rId31"/>
    </p:embeddedFont>
    <p:embeddedFont>
      <p:font typeface="Arial Black" panose="020B0A04020102020204" pitchFamily="34" charset="0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ora" pitchFamily="2" charset="-52"/>
      <p:regular r:id="rId37"/>
      <p:bold r:id="rId38"/>
      <p:italic r:id="rId39"/>
      <p:boldItalic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Tomorrow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57070"/>
    <a:srgbClr val="D6E5EF"/>
    <a:srgbClr val="FFFFFF"/>
    <a:srgbClr val="444752"/>
    <a:srgbClr val="FF99CC"/>
    <a:srgbClr val="D87AB0"/>
    <a:srgbClr val="252833"/>
    <a:srgbClr val="BD98FB"/>
    <a:srgbClr val="FB8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58CBAD-5A46-40A9-9D71-84F31FE886C7}">
  <a:tblStyle styleId="{D258CBAD-5A46-40A9-9D71-84F31FE886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6" autoAdjust="0"/>
    <p:restoredTop sz="94095" autoAdjust="0"/>
  </p:normalViewPr>
  <p:slideViewPr>
    <p:cSldViewPr snapToGrid="0">
      <p:cViewPr varScale="1">
        <p:scale>
          <a:sx n="142" d="100"/>
          <a:sy n="142" d="100"/>
        </p:scale>
        <p:origin x="34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119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190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 flipH="1">
            <a:off x="41517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1"/>
          </p:nvPr>
        </p:nvSpPr>
        <p:spPr>
          <a:xfrm flipH="1">
            <a:off x="39966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15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4191862" y="1745250"/>
            <a:ext cx="31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4191862" y="2420700"/>
            <a:ext cx="3151500" cy="11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78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1844950" y="1835525"/>
            <a:ext cx="49194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1844950" y="2682250"/>
            <a:ext cx="49662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29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715100" y="1549000"/>
            <a:ext cx="4587600" cy="19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2" name="Google Shape;172;p26"/>
          <p:cNvSpPr txBox="1">
            <a:spLocks noGrp="1"/>
          </p:cNvSpPr>
          <p:nvPr>
            <p:ph type="subTitle" idx="1"/>
          </p:nvPr>
        </p:nvSpPr>
        <p:spPr>
          <a:xfrm>
            <a:off x="715100" y="3634200"/>
            <a:ext cx="4587600" cy="9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53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20000" y="1207475"/>
            <a:ext cx="5475900" cy="26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24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ato"/>
              <a:buNone/>
              <a:defRPr sz="1600" strike="noStrike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Poppins"/>
                <a:sym typeface="Poppi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84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3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D87AB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84471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5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24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5" name="Google Shape;435;p58"/>
          <p:cNvSpPr txBox="1">
            <a:spLocks noGrp="1"/>
          </p:cNvSpPr>
          <p:nvPr>
            <p:ph type="ctrTitle"/>
          </p:nvPr>
        </p:nvSpPr>
        <p:spPr>
          <a:xfrm>
            <a:off x="504749" y="2053786"/>
            <a:ext cx="8141817" cy="220039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3600" b="0" i="0">
                <a:solidFill>
                  <a:srgbClr val="505468"/>
                </a:solidFill>
                <a:latin typeface="Arial Black"/>
              </a:rPr>
              <a:t>Введение в автоматику</a:t>
            </a:r>
            <a:endParaRPr lang="ru-RU" sz="3600" dirty="0">
              <a:latin typeface="Arial Black" panose="020B0A04020102020204" pitchFamily="34" charset="0"/>
              <a:cs typeface="Amatic SC" panose="020B0604020202020204" charset="-79"/>
            </a:endParaRPr>
          </a:p>
        </p:txBody>
      </p:sp>
      <p:cxnSp>
        <p:nvCxnSpPr>
          <p:cNvPr id="437" name="Google Shape;437;p58"/>
          <p:cNvCxnSpPr/>
          <p:nvPr/>
        </p:nvCxnSpPr>
        <p:spPr>
          <a:xfrm>
            <a:off x="585216" y="4433010"/>
            <a:ext cx="5620634" cy="8237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8" name="Picture 437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E263D-6E6B-92D9-661F-DA14CC95FD87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Повный А. В. «Школа для электрика» </a:t>
            </a:r>
            <a:r>
              <a:rPr lang="ru-RU" dirty="0">
                <a:solidFill>
                  <a:srgbClr val="FFFFFF"/>
                </a:solidFill>
              </a:rPr>
              <a:t>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505468"/>
                </a:solidFill>
                <a:latin typeface="Arial Black"/>
              </a:rPr>
              <a:t>Классификация исполнительных механизмов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Скругленный прямоугольник 20"/>
          <p:cNvSpPr/>
          <p:nvPr/>
        </p:nvSpPr>
        <p:spPr>
          <a:xfrm>
            <a:off x="666141" y="1249703"/>
            <a:ext cx="6044184" cy="900059"/>
          </a:xfrm>
          <a:prstGeom prst="roundRect">
            <a:avLst/>
          </a:prstGeom>
          <a:solidFill>
            <a:srgbClr val="EAEAEA"/>
          </a:solidFill>
          <a:ln w="19050">
            <a:solidFill>
              <a:srgbClr val="5B5F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17373" y="1487699"/>
            <a:ext cx="6044184" cy="3163092"/>
            <a:chOff x="2117718" y="1249033"/>
            <a:chExt cx="6044184" cy="316309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117718" y="2778969"/>
              <a:ext cx="6044184" cy="900059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5B5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370252" y="1249033"/>
              <a:ext cx="5658180" cy="1390664"/>
              <a:chOff x="2370252" y="776464"/>
              <a:chExt cx="5658180" cy="1390664"/>
            </a:xfrm>
          </p:grpSpPr>
          <p:sp>
            <p:nvSpPr>
              <p:cNvPr id="65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505468"/>
                    </a:solidFill>
                    <a:latin typeface="Arial Black"/>
                  </a:rPr>
                  <a:t>По типу энергии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6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lang="ru-RU" sz="1100" b="0" i="0" dirty="0">
                    <a:solidFill>
                      <a:srgbClr val="5B5F71"/>
                    </a:solidFill>
                    <a:latin typeface="Arial"/>
                  </a:rPr>
                  <a:t>-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Электрические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 (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электродвигатели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,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соленоиды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)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-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Пневматические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 (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цилиндры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,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клапаны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)</a:t>
                </a:r>
              </a:p>
              <a:p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-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Гидравлические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 (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цилиндры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,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двигатели</a:t>
                </a:r>
                <a:r>
                  <a:rPr lang="ru-RU" sz="1100" dirty="0">
                    <a:solidFill>
                      <a:srgbClr val="5B5F71"/>
                    </a:solidFill>
                  </a:rPr>
                  <a:t>)</a:t>
                </a:r>
                <a:endParaRPr sz="1100" b="0" i="0" dirty="0">
                  <a:solidFill>
                    <a:srgbClr val="5B5F71"/>
                  </a:solidFill>
                  <a:latin typeface="Arial"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2359488" y="3021461"/>
              <a:ext cx="5658180" cy="1390664"/>
              <a:chOff x="2370252" y="776464"/>
              <a:chExt cx="5658180" cy="1390664"/>
            </a:xfrm>
          </p:grpSpPr>
          <p:sp>
            <p:nvSpPr>
              <p:cNvPr id="24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505468"/>
                    </a:solidFill>
                    <a:latin typeface="Arial Black"/>
                  </a:rPr>
                  <a:t>По типу движения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lang="ru-RU" sz="1100" b="0" i="0" dirty="0">
                    <a:solidFill>
                      <a:srgbClr val="5B5F71"/>
                    </a:solidFill>
                    <a:latin typeface="Arial"/>
                  </a:rPr>
                  <a:t>-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Вращательные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 (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электродвигатели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)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-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Поступательные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 (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пневматические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цилиндры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)</a:t>
                </a:r>
              </a:p>
              <a:p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- </a:t>
                </a:r>
                <a:r>
                  <a:rPr sz="1100" b="0" i="0" dirty="0" err="1">
                    <a:solidFill>
                      <a:srgbClr val="5B5F71"/>
                    </a:solidFill>
                    <a:latin typeface="Arial"/>
                  </a:rPr>
                  <a:t>Поворотные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 (</a:t>
                </a:r>
                <a:r>
                  <a:rPr lang="ru-RU" sz="1100" b="0" i="0" dirty="0">
                    <a:solidFill>
                      <a:srgbClr val="5B5F71"/>
                    </a:solidFill>
                    <a:latin typeface="Arial"/>
                  </a:rPr>
                  <a:t>шаговые двигатели</a:t>
                </a:r>
                <a:r>
                  <a:rPr sz="1100" b="0" i="0" dirty="0">
                    <a:solidFill>
                      <a:srgbClr val="5B5F71"/>
                    </a:solidFill>
                    <a:latin typeface="Arial"/>
                  </a:rPr>
                  <a:t>)</a:t>
                </a: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505468"/>
                </a:solidFill>
                <a:latin typeface="Arial Black"/>
              </a:rPr>
              <a:t>Программируемые логические контроллеры (ПЛК)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Группа 22"/>
          <p:cNvGrpSpPr/>
          <p:nvPr/>
        </p:nvGrpSpPr>
        <p:grpSpPr>
          <a:xfrm>
            <a:off x="225378" y="968901"/>
            <a:ext cx="8830230" cy="4159893"/>
            <a:chOff x="225378" y="968901"/>
            <a:chExt cx="8830230" cy="415989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225378" y="968901"/>
              <a:ext cx="8830230" cy="4159893"/>
              <a:chOff x="225378" y="968901"/>
              <a:chExt cx="8830230" cy="4159893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225378" y="968901"/>
                <a:ext cx="8818038" cy="3141421"/>
                <a:chOff x="155052" y="1261509"/>
                <a:chExt cx="8818038" cy="3141421"/>
              </a:xfrm>
            </p:grpSpPr>
            <p:cxnSp>
              <p:nvCxnSpPr>
                <p:cNvPr id="10" name="Прямая соединительная линия 9"/>
                <p:cNvCxnSpPr>
                  <a:stCxn id="29" idx="2"/>
                  <a:endCxn id="25" idx="0"/>
                </p:cNvCxnSpPr>
                <p:nvPr/>
              </p:nvCxnSpPr>
              <p:spPr>
                <a:xfrm>
                  <a:off x="4628689" y="2060823"/>
                  <a:ext cx="12192" cy="2249698"/>
                </a:xfrm>
                <a:prstGeom prst="line">
                  <a:avLst/>
                </a:prstGeom>
                <a:ln w="28575">
                  <a:solidFill>
                    <a:srgbClr val="EAEAE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Группа 5"/>
                <p:cNvGrpSpPr/>
                <p:nvPr/>
              </p:nvGrpSpPr>
              <p:grpSpPr>
                <a:xfrm>
                  <a:off x="155052" y="1261509"/>
                  <a:ext cx="8818038" cy="3141421"/>
                  <a:chOff x="100188" y="1554117"/>
                  <a:chExt cx="8818038" cy="3141421"/>
                </a:xfrm>
              </p:grpSpPr>
              <p:grpSp>
                <p:nvGrpSpPr>
                  <p:cNvPr id="3" name="Группа 2"/>
                  <p:cNvGrpSpPr/>
                  <p:nvPr/>
                </p:nvGrpSpPr>
                <p:grpSpPr>
                  <a:xfrm>
                    <a:off x="100188" y="1554117"/>
                    <a:ext cx="8818038" cy="2337344"/>
                    <a:chOff x="100188" y="1081548"/>
                    <a:chExt cx="8818038" cy="2337344"/>
                  </a:xfrm>
                </p:grpSpPr>
                <p:grpSp>
                  <p:nvGrpSpPr>
                    <p:cNvPr id="2" name="Группа 1"/>
                    <p:cNvGrpSpPr/>
                    <p:nvPr/>
                  </p:nvGrpSpPr>
                  <p:grpSpPr>
                    <a:xfrm>
                      <a:off x="3609062" y="1396754"/>
                      <a:ext cx="1929526" cy="1168551"/>
                      <a:chOff x="6350318" y="2052590"/>
                      <a:chExt cx="1929526" cy="1168551"/>
                    </a:xfrm>
                  </p:grpSpPr>
                  <p:sp>
                    <p:nvSpPr>
                      <p:cNvPr id="28" name="Shape 2"/>
                      <p:cNvSpPr/>
                      <p:nvPr/>
                    </p:nvSpPr>
                    <p:spPr>
                      <a:xfrm>
                        <a:off x="6350318" y="2279404"/>
                        <a:ext cx="753189" cy="30480"/>
                      </a:xfrm>
                      <a:prstGeom prst="roundRect">
                        <a:avLst>
                          <a:gd name="adj" fmla="val 105908"/>
                        </a:avLst>
                      </a:prstGeom>
                      <a:solidFill>
                        <a:srgbClr val="EAEAE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29" name="Shape 3"/>
                      <p:cNvSpPr/>
                      <p:nvPr/>
                    </p:nvSpPr>
                    <p:spPr>
                      <a:xfrm>
                        <a:off x="7073027" y="2052590"/>
                        <a:ext cx="484108" cy="484108"/>
                      </a:xfrm>
                      <a:prstGeom prst="roundRect">
                        <a:avLst>
                          <a:gd name="adj" fmla="val 6668"/>
                        </a:avLst>
                      </a:prstGeom>
                      <a:solidFill>
                        <a:srgbClr val="EAEAE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0" name="Text 4"/>
                      <p:cNvSpPr/>
                      <p:nvPr/>
                    </p:nvSpPr>
                    <p:spPr>
                      <a:xfrm>
                        <a:off x="7262892" y="2148869"/>
                        <a:ext cx="110609" cy="303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 anchor="t"/>
                      <a:lstStyle/>
                      <a:p>
                        <a:pPr marL="0" indent="0" algn="ctr">
                          <a:lnSpc>
                            <a:spcPts val="2350"/>
                          </a:lnSpc>
                          <a:buNone/>
                        </a:pPr>
                        <a:r>
                          <a:rPr lang="en-US" sz="2350" dirty="0">
                            <a:solidFill>
                              <a:srgbClr val="5B5F71"/>
                            </a:solidFill>
                            <a:latin typeface="Lora" pitchFamily="34" charset="0"/>
                            <a:ea typeface="Lora" pitchFamily="34" charset="-122"/>
                            <a:cs typeface="Lora" pitchFamily="34" charset="-120"/>
                          </a:rPr>
                          <a:t>1</a:t>
                        </a:r>
                        <a:endParaRPr lang="en-US" sz="2350" dirty="0">
                          <a:solidFill>
                            <a:srgbClr val="D6E5EF"/>
                          </a:solidFill>
                        </a:endParaRPr>
                      </a:p>
                    </p:txBody>
                  </p:sp>
                  <p:sp>
                    <p:nvSpPr>
                      <p:cNvPr id="37" name="Shape 7"/>
                      <p:cNvSpPr/>
                      <p:nvPr/>
                    </p:nvSpPr>
                    <p:spPr>
                      <a:xfrm>
                        <a:off x="7526655" y="3190661"/>
                        <a:ext cx="753189" cy="30480"/>
                      </a:xfrm>
                      <a:prstGeom prst="roundRect">
                        <a:avLst>
                          <a:gd name="adj" fmla="val 105908"/>
                        </a:avLst>
                      </a:prstGeom>
                      <a:solidFill>
                        <a:srgbClr val="EAEAE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</p:grpSp>
                <p:sp>
                  <p:nvSpPr>
                    <p:cNvPr id="65" name="Text 12"/>
                    <p:cNvSpPr/>
                    <p:nvPr/>
                  </p:nvSpPr>
                  <p:spPr>
                    <a:xfrm>
                      <a:off x="139116" y="1081548"/>
                      <a:ext cx="3323436" cy="4240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marL="0" indent="0" algn="r">
                        <a:buNone/>
                      </a:pPr>
                      <a:r>
                        <a:rPr sz="1300" b="0" i="0">
                          <a:solidFill>
                            <a:srgbClr val="505468"/>
                          </a:solidFill>
                          <a:latin typeface="Arial Black"/>
                        </a:rPr>
                        <a:t>Прочность и надежность</a:t>
                      </a:r>
                      <a:endParaRPr lang="en-US" dirty="0">
                        <a:solidFill>
                          <a:srgbClr val="D87AB0"/>
                        </a:solidFill>
                        <a:latin typeface="Arial Black" panose="020B0A04020102020204" pitchFamily="34" charset="0"/>
                      </a:endParaRPr>
                    </a:p>
                  </p:txBody>
                </p:sp>
                <p:sp>
                  <p:nvSpPr>
                    <p:cNvPr id="66" name="Text 13"/>
                    <p:cNvSpPr/>
                    <p:nvPr/>
                  </p:nvSpPr>
                  <p:spPr>
                    <a:xfrm>
                      <a:off x="100188" y="1705583"/>
                      <a:ext cx="3323436" cy="710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t"/>
                    <a:lstStyle/>
                    <a:p>
                      <a:pPr marL="0" indent="0" algn="r">
                        <a:buNone/>
                      </a:pPr>
                      <a:endParaRPr lang="ru-RU" sz="1200" dirty="0">
                        <a:solidFill>
                          <a:srgbClr val="D6E5E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Text 12"/>
                    <p:cNvSpPr/>
                    <p:nvPr/>
                  </p:nvSpPr>
                  <p:spPr>
                    <a:xfrm>
                      <a:off x="5594790" y="2084542"/>
                      <a:ext cx="3323436" cy="4240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marL="0" indent="0">
                        <a:buNone/>
                      </a:pPr>
                      <a:r>
                        <a:rPr sz="1300" b="0" i="0">
                          <a:solidFill>
                            <a:srgbClr val="505468"/>
                          </a:solidFill>
                          <a:latin typeface="Arial Black"/>
                        </a:rPr>
                        <a:t>Модульность и масштабируемость</a:t>
                      </a:r>
                      <a:endParaRPr lang="en-US" dirty="0">
                        <a:solidFill>
                          <a:srgbClr val="D87AB0"/>
                        </a:solidFill>
                        <a:latin typeface="Arial Black" panose="020B0A04020102020204" pitchFamily="34" charset="0"/>
                      </a:endParaRPr>
                    </a:p>
                  </p:txBody>
                </p:sp>
                <p:sp>
                  <p:nvSpPr>
                    <p:cNvPr id="68" name="Text 13"/>
                    <p:cNvSpPr/>
                    <p:nvPr/>
                  </p:nvSpPr>
                  <p:spPr>
                    <a:xfrm>
                      <a:off x="5555862" y="2708577"/>
                      <a:ext cx="3323436" cy="710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t"/>
                    <a:lstStyle/>
                    <a:p>
                      <a:pPr marL="0" indent="0">
                        <a:buNone/>
                      </a:pPr>
                      <a:endParaRPr lang="ru-RU" sz="1200" dirty="0">
                        <a:solidFill>
                          <a:srgbClr val="D6E5E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7" name="Shape 3"/>
                  <p:cNvSpPr/>
                  <p:nvPr/>
                </p:nvSpPr>
                <p:spPr>
                  <a:xfrm>
                    <a:off x="4343963" y="3659994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8" name="Text 4"/>
                  <p:cNvSpPr/>
                  <p:nvPr/>
                </p:nvSpPr>
                <p:spPr>
                  <a:xfrm>
                    <a:off x="4529825" y="3748761"/>
                    <a:ext cx="110609" cy="3038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5B5F71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  <p:sp>
                <p:nvSpPr>
                  <p:cNvPr id="19" name="Text 12"/>
                  <p:cNvSpPr/>
                  <p:nvPr/>
                </p:nvSpPr>
                <p:spPr>
                  <a:xfrm>
                    <a:off x="179648" y="3361188"/>
                    <a:ext cx="3323436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r">
                      <a:buNone/>
                    </a:pPr>
                    <a:r>
                      <a:rPr sz="1300" b="0" i="0">
                        <a:solidFill>
                          <a:srgbClr val="505468"/>
                        </a:solidFill>
                        <a:latin typeface="Arial Black"/>
                      </a:rPr>
                      <a:t>Специализированные языки программирования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20" name="Text 13"/>
                  <p:cNvSpPr/>
                  <p:nvPr/>
                </p:nvSpPr>
                <p:spPr>
                  <a:xfrm>
                    <a:off x="140720" y="3985223"/>
                    <a:ext cx="3323436" cy="7103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 algn="r">
                      <a:buNone/>
                    </a:pPr>
                    <a:endParaRPr lang="ru-RU" sz="12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Shape 2"/>
                  <p:cNvSpPr/>
                  <p:nvPr/>
                </p:nvSpPr>
                <p:spPr>
                  <a:xfrm>
                    <a:off x="3652748" y="3885445"/>
                    <a:ext cx="753189" cy="30480"/>
                  </a:xfrm>
                  <a:prstGeom prst="roundRect">
                    <a:avLst>
                      <a:gd name="adj" fmla="val 10590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</p:grpSp>
          <p:sp>
            <p:nvSpPr>
              <p:cNvPr id="24" name="Shape 7"/>
              <p:cNvSpPr/>
              <p:nvPr/>
            </p:nvSpPr>
            <p:spPr>
              <a:xfrm>
                <a:off x="4922781" y="4244727"/>
                <a:ext cx="753189" cy="30480"/>
              </a:xfrm>
              <a:prstGeom prst="roundRect">
                <a:avLst>
                  <a:gd name="adj" fmla="val 105908"/>
                </a:avLst>
              </a:prstGeom>
              <a:solidFill>
                <a:srgbClr val="EAEAE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" name="Shape 8"/>
              <p:cNvSpPr/>
              <p:nvPr/>
            </p:nvSpPr>
            <p:spPr>
              <a:xfrm>
                <a:off x="4469153" y="4017913"/>
                <a:ext cx="484108" cy="484108"/>
              </a:xfrm>
              <a:prstGeom prst="roundRect">
                <a:avLst>
                  <a:gd name="adj" fmla="val 6668"/>
                </a:avLst>
              </a:prstGeom>
              <a:solidFill>
                <a:srgbClr val="EAEAE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" name="Text 9"/>
              <p:cNvSpPr/>
              <p:nvPr/>
            </p:nvSpPr>
            <p:spPr>
              <a:xfrm>
                <a:off x="4626601" y="4123283"/>
                <a:ext cx="163116" cy="3038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50"/>
                  </a:lnSpc>
                  <a:buNone/>
                </a:pPr>
                <a:r>
                  <a:rPr lang="ru-RU" sz="2350" dirty="0">
                    <a:solidFill>
                      <a:srgbClr val="5B5F71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4</a:t>
                </a:r>
                <a:endParaRPr lang="en-US" sz="235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27" name="Text 12"/>
              <p:cNvSpPr/>
              <p:nvPr/>
            </p:nvSpPr>
            <p:spPr>
              <a:xfrm>
                <a:off x="5732172" y="3794444"/>
                <a:ext cx="3323436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505468"/>
                    </a:solidFill>
                    <a:latin typeface="Arial Black"/>
                  </a:rPr>
                  <a:t>Функции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1" name="Text 13"/>
              <p:cNvSpPr/>
              <p:nvPr/>
            </p:nvSpPr>
            <p:spPr>
              <a:xfrm>
                <a:off x="5693244" y="4418479"/>
                <a:ext cx="3323436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5B5F71"/>
                    </a:solidFill>
                    <a:latin typeface="Arial"/>
                  </a:rPr>
                  <a:t>управление станками, конвейерами и т.д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Shape 8"/>
            <p:cNvSpPr/>
            <p:nvPr/>
          </p:nvSpPr>
          <p:spPr>
            <a:xfrm>
              <a:off x="4464217" y="2195364"/>
              <a:ext cx="484108" cy="484108"/>
            </a:xfrm>
            <a:prstGeom prst="roundRect">
              <a:avLst>
                <a:gd name="adj" fmla="val 6668"/>
              </a:avLst>
            </a:prstGeom>
            <a:solidFill>
              <a:srgbClr val="EAEAEA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" name="Text 9"/>
            <p:cNvSpPr/>
            <p:nvPr/>
          </p:nvSpPr>
          <p:spPr>
            <a:xfrm>
              <a:off x="4616761" y="2285494"/>
              <a:ext cx="163116" cy="303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50"/>
                </a:lnSpc>
                <a:buNone/>
              </a:pPr>
              <a:r>
                <a:rPr lang="en-US" sz="2350" dirty="0">
                  <a:solidFill>
                    <a:srgbClr val="5B5F71"/>
                  </a:solidFill>
                  <a:latin typeface="Lora" pitchFamily="34" charset="0"/>
                  <a:ea typeface="Lora" pitchFamily="34" charset="-122"/>
                  <a:cs typeface="Lora" pitchFamily="34" charset="-120"/>
                </a:rPr>
                <a:t>2</a:t>
              </a:r>
              <a:endParaRPr lang="en-US" sz="2350" dirty="0">
                <a:solidFill>
                  <a:srgbClr val="D6E5EF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79045" y="1371296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5353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Интерфейс Человек-Машина (HMI)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46" name="Google Shape;1534;p82"/>
          <p:cNvSpPr txBox="1">
            <a:spLocks/>
          </p:cNvSpPr>
          <p:nvPr/>
        </p:nvSpPr>
        <p:spPr>
          <a:xfrm>
            <a:off x="68581" y="4341757"/>
            <a:ext cx="8773667" cy="82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r>
              <a:rPr sz="1400" b="1" i="0">
                <a:solidFill>
                  <a:srgbClr val="5B5F71"/>
                </a:solidFill>
              </a:rPr>
              <a:t>Типы HMI:</a:t>
            </a:r>
            <a:r>
              <a:rPr sz="1400" b="0" i="0">
                <a:solidFill>
                  <a:srgbClr val="5B5F71"/>
                </a:solidFill>
              </a:rPr>
              <a:t> - Текстовые дисплеи; - Графические панели; - SCADA-системы; - Web-HMI; - Mobile HMI; - Распределенные системы управления (DCS)</a:t>
            </a:r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33890" y="1459524"/>
            <a:ext cx="7029860" cy="2885528"/>
            <a:chOff x="131801" y="1502509"/>
            <a:chExt cx="7029860" cy="2885528"/>
          </a:xfrm>
          <a:solidFill>
            <a:srgbClr val="6600CC"/>
          </a:solidFill>
        </p:grpSpPr>
        <p:grpSp>
          <p:nvGrpSpPr>
            <p:cNvPr id="13" name="Группа 12"/>
            <p:cNvGrpSpPr/>
            <p:nvPr/>
          </p:nvGrpSpPr>
          <p:grpSpPr>
            <a:xfrm>
              <a:off x="131801" y="1502509"/>
              <a:ext cx="7029860" cy="1957297"/>
              <a:chOff x="129541" y="2334511"/>
              <a:chExt cx="7029860" cy="1957297"/>
            </a:xfrm>
            <a:grpFill/>
          </p:grpSpPr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1627882" y="3179279"/>
                <a:ext cx="0" cy="129509"/>
              </a:xfrm>
              <a:prstGeom prst="line">
                <a:avLst/>
              </a:prstGeom>
              <a:grpFill/>
              <a:ln w="19050">
                <a:solidFill>
                  <a:srgbClr val="5B5F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Группа 11"/>
              <p:cNvGrpSpPr/>
              <p:nvPr/>
            </p:nvGrpSpPr>
            <p:grpSpPr>
              <a:xfrm>
                <a:off x="129541" y="2334511"/>
                <a:ext cx="7029860" cy="1957297"/>
                <a:chOff x="68581" y="2353948"/>
                <a:chExt cx="7029860" cy="1957297"/>
              </a:xfrm>
              <a:grpFill/>
            </p:grpSpPr>
            <p:cxnSp>
              <p:nvCxnSpPr>
                <p:cNvPr id="40" name="Прямая соединительная линия 39"/>
                <p:cNvCxnSpPr/>
                <p:nvPr/>
              </p:nvCxnSpPr>
              <p:spPr>
                <a:xfrm flipV="1">
                  <a:off x="899132" y="3328225"/>
                  <a:ext cx="5359752" cy="5620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>
                <a:xfrm>
                  <a:off x="2674963" y="3338443"/>
                  <a:ext cx="0" cy="127000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>
                  <a:endCxn id="36" idx="0"/>
                </p:cNvCxnSpPr>
                <p:nvPr/>
              </p:nvCxnSpPr>
              <p:spPr>
                <a:xfrm>
                  <a:off x="899132" y="3335268"/>
                  <a:ext cx="0" cy="133350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>
                <a:xfrm>
                  <a:off x="4449822" y="3328225"/>
                  <a:ext cx="0" cy="133350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Группа 10"/>
                <p:cNvGrpSpPr/>
                <p:nvPr/>
              </p:nvGrpSpPr>
              <p:grpSpPr>
                <a:xfrm>
                  <a:off x="736371" y="2353948"/>
                  <a:ext cx="1661102" cy="835691"/>
                  <a:chOff x="322736" y="2331777"/>
                  <a:chExt cx="1661102" cy="835691"/>
                </a:xfrm>
                <a:grpFill/>
              </p:grpSpPr>
              <p:sp>
                <p:nvSpPr>
                  <p:cNvPr id="35" name="Скругленный прямоугольник 34"/>
                  <p:cNvSpPr/>
                  <p:nvPr/>
                </p:nvSpPr>
                <p:spPr>
                  <a:xfrm>
                    <a:off x="322736" y="2331777"/>
                    <a:ext cx="1661102" cy="835691"/>
                  </a:xfrm>
                  <a:prstGeom prst="roundRect">
                    <a:avLst/>
                  </a:prstGeom>
                  <a:solidFill>
                    <a:srgbClr val="EAEAEA"/>
                  </a:solidFill>
                  <a:ln w="19050">
                    <a:solidFill>
                      <a:srgbClr val="5B5F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369062" y="2641900"/>
                    <a:ext cx="156845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sz="1200" b="0" i="0">
                        <a:solidFill>
                          <a:srgbClr val="5B5F71"/>
                        </a:solidFill>
                      </a:rPr>
                      <a:t>HMI - ключевой элемент автоматизации</a:t>
                    </a:r>
                    <a:endParaRPr sz="2800" b="0" i="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Группа 5"/>
                <p:cNvGrpSpPr/>
                <p:nvPr/>
              </p:nvGrpSpPr>
              <p:grpSpPr>
                <a:xfrm>
                  <a:off x="1844412" y="3475554"/>
                  <a:ext cx="1661102" cy="835691"/>
                  <a:chOff x="1922781" y="3468618"/>
                  <a:chExt cx="1661102" cy="835691"/>
                </a:xfrm>
                <a:grpFill/>
              </p:grpSpPr>
              <p:sp>
                <p:nvSpPr>
                  <p:cNvPr id="37" name="Скругленный прямоугольник 36"/>
                  <p:cNvSpPr/>
                  <p:nvPr/>
                </p:nvSpPr>
                <p:spPr>
                  <a:xfrm>
                    <a:off x="1922781" y="3468618"/>
                    <a:ext cx="1661102" cy="835691"/>
                  </a:xfrm>
                  <a:prstGeom prst="roundRect">
                    <a:avLst/>
                  </a:prstGeom>
                  <a:solidFill>
                    <a:srgbClr val="EAEAEA"/>
                  </a:solidFill>
                  <a:ln w="19050">
                    <a:solidFill>
                      <a:srgbClr val="5B5F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922781" y="3778741"/>
                    <a:ext cx="1661102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sz="1200" b="0" i="0">
                        <a:solidFill>
                          <a:srgbClr val="5B5F71"/>
                        </a:solidFill>
                      </a:rPr>
                      <a:t>Управление</a:t>
                    </a:r>
                    <a:endParaRPr sz="1800" b="0" i="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" name="Группа 4"/>
                <p:cNvGrpSpPr/>
                <p:nvPr/>
              </p:nvGrpSpPr>
              <p:grpSpPr>
                <a:xfrm>
                  <a:off x="68581" y="3468618"/>
                  <a:ext cx="1661102" cy="835691"/>
                  <a:chOff x="68581" y="3468618"/>
                  <a:chExt cx="1661102" cy="835691"/>
                </a:xfrm>
                <a:grpFill/>
              </p:grpSpPr>
              <p:sp>
                <p:nvSpPr>
                  <p:cNvPr id="36" name="Скругленный прямоугольник 35"/>
                  <p:cNvSpPr/>
                  <p:nvPr/>
                </p:nvSpPr>
                <p:spPr>
                  <a:xfrm>
                    <a:off x="68581" y="3468618"/>
                    <a:ext cx="1661102" cy="835691"/>
                  </a:xfrm>
                  <a:prstGeom prst="roundRect">
                    <a:avLst/>
                  </a:prstGeom>
                  <a:solidFill>
                    <a:srgbClr val="EAEAEA"/>
                  </a:solidFill>
                  <a:ln w="19050">
                    <a:solidFill>
                      <a:srgbClr val="5B5F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68581" y="3785678"/>
                    <a:ext cx="1661102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sz="1200" b="0" i="0">
                        <a:solidFill>
                          <a:srgbClr val="5B5F71"/>
                        </a:solidFill>
                      </a:rPr>
                      <a:t>Мониторинг</a:t>
                    </a:r>
                    <a:endParaRPr sz="1800" b="0" i="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" name="Группа 6"/>
                <p:cNvGrpSpPr/>
                <p:nvPr/>
              </p:nvGrpSpPr>
              <p:grpSpPr>
                <a:xfrm>
                  <a:off x="3627097" y="3475554"/>
                  <a:ext cx="1672507" cy="835691"/>
                  <a:chOff x="3765576" y="3468618"/>
                  <a:chExt cx="1672507" cy="835691"/>
                </a:xfrm>
                <a:grpFill/>
              </p:grpSpPr>
              <p:sp>
                <p:nvSpPr>
                  <p:cNvPr id="38" name="Скругленный прямоугольник 37"/>
                  <p:cNvSpPr/>
                  <p:nvPr/>
                </p:nvSpPr>
                <p:spPr>
                  <a:xfrm>
                    <a:off x="3776981" y="3468618"/>
                    <a:ext cx="1661102" cy="835691"/>
                  </a:xfrm>
                  <a:prstGeom prst="roundRect">
                    <a:avLst/>
                  </a:prstGeom>
                  <a:solidFill>
                    <a:srgbClr val="EAEAEA"/>
                  </a:solidFill>
                  <a:ln w="19050">
                    <a:solidFill>
                      <a:srgbClr val="5B5F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765576" y="3785678"/>
                    <a:ext cx="1661102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sz="1200" b="0" i="0">
                        <a:solidFill>
                          <a:srgbClr val="5B5F71"/>
                        </a:solidFill>
                      </a:rPr>
                      <a:t>Диагностика</a:t>
                    </a:r>
                    <a:endParaRPr sz="1800" b="0" i="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8" name="Группа 7"/>
                <p:cNvGrpSpPr/>
                <p:nvPr/>
              </p:nvGrpSpPr>
              <p:grpSpPr>
                <a:xfrm>
                  <a:off x="5432592" y="3468618"/>
                  <a:ext cx="1665849" cy="835691"/>
                  <a:chOff x="5631181" y="3468618"/>
                  <a:chExt cx="1665849" cy="835691"/>
                </a:xfrm>
                <a:grpFill/>
              </p:grpSpPr>
              <p:sp>
                <p:nvSpPr>
                  <p:cNvPr id="39" name="Скругленный прямоугольник 38"/>
                  <p:cNvSpPr/>
                  <p:nvPr/>
                </p:nvSpPr>
                <p:spPr>
                  <a:xfrm>
                    <a:off x="5631181" y="3468618"/>
                    <a:ext cx="1661102" cy="835691"/>
                  </a:xfrm>
                  <a:prstGeom prst="roundRect">
                    <a:avLst/>
                  </a:prstGeom>
                  <a:solidFill>
                    <a:srgbClr val="EAEAEA"/>
                  </a:solidFill>
                  <a:ln w="19050">
                    <a:solidFill>
                      <a:srgbClr val="5B5F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5635928" y="3785678"/>
                    <a:ext cx="1661102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sz="1200" b="0" i="0">
                        <a:solidFill>
                          <a:srgbClr val="5B5F71"/>
                        </a:solidFill>
                      </a:rPr>
                      <a:t>Визуализация данных</a:t>
                    </a:r>
                    <a:endParaRPr sz="1800" b="0" i="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>
                  <a:off x="6258884" y="3328225"/>
                  <a:ext cx="0" cy="133350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" name="Скругленный прямоугольник 50"/>
            <p:cNvSpPr/>
            <p:nvPr/>
          </p:nvSpPr>
          <p:spPr>
            <a:xfrm>
              <a:off x="1907632" y="3552346"/>
              <a:ext cx="1661102" cy="83569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5B5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07632" y="3862469"/>
              <a:ext cx="166110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200" b="0" i="0">
                  <a:solidFill>
                    <a:srgbClr val="5B5F71"/>
                  </a:solidFill>
                </a:rPr>
                <a:t>Запуск, остановка и регулировка работы оборудования</a:t>
              </a:r>
              <a:endParaRPr sz="1800" b="0" i="0" dirty="0">
                <a:solidFill>
                  <a:srgbClr val="FFFFFF"/>
                </a:solidFill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131801" y="3545410"/>
              <a:ext cx="1661102" cy="83569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5B5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1801" y="3862470"/>
              <a:ext cx="166110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200" b="0" i="0">
                  <a:solidFill>
                    <a:srgbClr val="5B5F71"/>
                  </a:solidFill>
                </a:rPr>
                <a:t>Визуализация параметров в реальном времени</a:t>
              </a:r>
              <a:endParaRPr sz="1800" b="0" i="0" dirty="0">
                <a:solidFill>
                  <a:srgbClr val="FFFFFF"/>
                </a:solidFill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3701722" y="3552346"/>
              <a:ext cx="1661102" cy="83569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5B5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90317" y="3869406"/>
              <a:ext cx="166110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200" b="0" i="0">
                  <a:solidFill>
                    <a:srgbClr val="5B5F71"/>
                  </a:solidFill>
                </a:rPr>
                <a:t>Информация о состоянии и анализ сбоев</a:t>
              </a:r>
              <a:endParaRPr sz="1800" b="0" i="0" dirty="0">
                <a:solidFill>
                  <a:srgbClr val="FFFFFF"/>
                </a:solidFill>
              </a:endParaRP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5495812" y="3545410"/>
              <a:ext cx="1661102" cy="835691"/>
            </a:xfrm>
            <a:prstGeom prst="roundRect">
              <a:avLst/>
            </a:prstGeom>
            <a:solidFill>
              <a:srgbClr val="EAEAEA"/>
            </a:solidFill>
            <a:ln w="19050">
              <a:solidFill>
                <a:srgbClr val="5B5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500559" y="3862470"/>
              <a:ext cx="166110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200" b="0" i="0">
                  <a:solidFill>
                    <a:srgbClr val="5B5F71"/>
                  </a:solidFill>
                </a:rPr>
                <a:t>Понятное представление ключевых показателей</a:t>
              </a:r>
              <a:endParaRPr sz="1800" b="0" i="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652" y="162732"/>
            <a:ext cx="3081490" cy="2071237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505468"/>
                </a:solidFill>
                <a:latin typeface="Arial Black"/>
              </a:rPr>
              <a:t>Типы автоматизации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sz="4000" b="0" i="0">
                <a:solidFill>
                  <a:srgbClr val="5B5F71"/>
                </a:solidFill>
              </a:rPr>
              <a:t>4</a:t>
            </a: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angle 7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Жесткая автоматизация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741" name="Google Shape;741;p65"/>
          <p:cNvCxnSpPr/>
          <p:nvPr/>
        </p:nvCxnSpPr>
        <p:spPr>
          <a:xfrm rot="10800000">
            <a:off x="737450" y="4612975"/>
            <a:ext cx="67530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39497" y="1219500"/>
            <a:ext cx="81802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Фиксированная конфигурация:</a:t>
            </a:r>
            <a:r>
              <a:rPr sz="1200" b="0" i="0">
                <a:solidFill>
                  <a:srgbClr val="5B5F71"/>
                </a:solidFill>
              </a:rPr>
              <a:t> Оборудование для конкретной задачи.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Высокая производительность:</a:t>
            </a:r>
            <a:r>
              <a:rPr sz="1200" b="0" i="0">
                <a:solidFill>
                  <a:srgbClr val="5B5F71"/>
                </a:solidFill>
              </a:rPr>
              <a:t> Максимальная скорость для заданного продукта.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Низкая гибкость:</a:t>
            </a:r>
            <a:r>
              <a:rPr sz="1200" b="0" i="0">
                <a:solidFill>
                  <a:srgbClr val="5B5F71"/>
                </a:solidFill>
              </a:rPr>
              <a:t> Не подходит для малых партий.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Высокие первоначальные затраты:</a:t>
            </a:r>
            <a:r>
              <a:rPr sz="1200" b="0" i="0">
                <a:solidFill>
                  <a:srgbClr val="5B5F71"/>
                </a:solidFill>
              </a:rPr>
              <a:t> Значительные инвестиции в оборудование.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Преимущества:</a:t>
            </a:r>
            <a:r>
              <a:rPr sz="1200" b="0" i="0">
                <a:solidFill>
                  <a:srgbClr val="5B5F71"/>
                </a:solidFill>
              </a:rPr>
              <a:t> Высокая точность, низкая себестоимость, снижение трудозатрат.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Недостатки:</a:t>
            </a:r>
            <a:r>
              <a:rPr sz="1200" b="0" i="0">
                <a:solidFill>
                  <a:srgbClr val="5B5F71"/>
                </a:solidFill>
              </a:rPr>
              <a:t> Низкая гибкость, долгий период окупаемости, риск устаревания.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33890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Особенности гибкой автоматизации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33" name="Google Shape;1534;p82"/>
          <p:cNvSpPr txBox="1">
            <a:spLocks/>
          </p:cNvSpPr>
          <p:nvPr/>
        </p:nvSpPr>
        <p:spPr>
          <a:xfrm>
            <a:off x="47034" y="1335653"/>
            <a:ext cx="5013818" cy="122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0598" y="2568519"/>
            <a:ext cx="8370403" cy="2434371"/>
            <a:chOff x="310598" y="2568519"/>
            <a:chExt cx="8370403" cy="243437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495800" y="3790886"/>
              <a:ext cx="4185201" cy="1212004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rgbClr val="5B5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10598" y="2568519"/>
              <a:ext cx="8370403" cy="2434371"/>
              <a:chOff x="310598" y="2614239"/>
              <a:chExt cx="8370403" cy="2434371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310599" y="2614239"/>
                <a:ext cx="4185201" cy="1212004"/>
              </a:xfrm>
              <a:prstGeom prst="rect">
                <a:avLst/>
              </a:prstGeom>
              <a:solidFill>
                <a:srgbClr val="EAEAEA"/>
              </a:solidFill>
              <a:ln w="19050">
                <a:solidFill>
                  <a:srgbClr val="5B5F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622962" y="2705235"/>
                <a:ext cx="8001907" cy="1124405"/>
                <a:chOff x="958242" y="2705235"/>
                <a:chExt cx="8001907" cy="1124405"/>
              </a:xfrm>
            </p:grpSpPr>
            <p:grpSp>
              <p:nvGrpSpPr>
                <p:cNvPr id="40" name="Группа 39"/>
                <p:cNvGrpSpPr/>
                <p:nvPr/>
              </p:nvGrpSpPr>
              <p:grpSpPr>
                <a:xfrm>
                  <a:off x="958242" y="2705235"/>
                  <a:ext cx="3816707" cy="1124405"/>
                  <a:chOff x="831014" y="3743619"/>
                  <a:chExt cx="3816706" cy="987216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831015" y="3743619"/>
                    <a:ext cx="3816705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505468"/>
                        </a:solidFill>
                        <a:latin typeface="Arial Black"/>
                      </a:rPr>
                      <a:t>Программируемость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0" name="Text 13"/>
                  <p:cNvSpPr/>
                  <p:nvPr/>
                </p:nvSpPr>
                <p:spPr>
                  <a:xfrm>
                    <a:off x="83101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1200" b="1" i="0">
                        <a:solidFill>
                          <a:srgbClr val="5B5F71"/>
                        </a:solidFill>
                        <a:latin typeface="Arial"/>
                      </a:rPr>
                      <a:t> Быстрая настройка логики работы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3" name="Группа 42"/>
                <p:cNvGrpSpPr/>
                <p:nvPr/>
              </p:nvGrpSpPr>
              <p:grpSpPr>
                <a:xfrm>
                  <a:off x="5233896" y="2705235"/>
                  <a:ext cx="3726253" cy="1124405"/>
                  <a:chOff x="480494" y="3743619"/>
                  <a:chExt cx="3726252" cy="987216"/>
                </a:xfrm>
              </p:grpSpPr>
              <p:sp>
                <p:nvSpPr>
                  <p:cNvPr id="48" name="Text 12"/>
                  <p:cNvSpPr/>
                  <p:nvPr/>
                </p:nvSpPr>
                <p:spPr>
                  <a:xfrm>
                    <a:off x="480494" y="3743619"/>
                    <a:ext cx="3726252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505468"/>
                        </a:solidFill>
                        <a:latin typeface="Arial Black"/>
                      </a:rPr>
                      <a:t>Интегрированность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1" name="Text 13"/>
                  <p:cNvSpPr/>
                  <p:nvPr/>
                </p:nvSpPr>
                <p:spPr>
                  <a:xfrm>
                    <a:off x="48049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1200" b="1" i="0">
                        <a:solidFill>
                          <a:srgbClr val="5B5F71"/>
                        </a:solidFill>
                        <a:latin typeface="Arial"/>
                      </a:rPr>
                      <a:t> Оперативный обмен данными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95800" y="2616982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5B5F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310598" y="3836606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5B5F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6" name="Text 12"/>
          <p:cNvSpPr/>
          <p:nvPr/>
        </p:nvSpPr>
        <p:spPr>
          <a:xfrm>
            <a:off x="622963" y="3860988"/>
            <a:ext cx="3816704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505468"/>
                </a:solidFill>
                <a:latin typeface="Arial Black"/>
              </a:rPr>
              <a:t>Модульность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 13"/>
          <p:cNvSpPr/>
          <p:nvPr/>
        </p:nvSpPr>
        <p:spPr>
          <a:xfrm>
            <a:off x="622962" y="427507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5B5F71"/>
                </a:solidFill>
                <a:latin typeface="Arial"/>
              </a:rPr>
              <a:t> Легкая адаптация систем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12"/>
          <p:cNvSpPr/>
          <p:nvPr/>
        </p:nvSpPr>
        <p:spPr>
          <a:xfrm>
            <a:off x="4898615" y="3864128"/>
            <a:ext cx="3726253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505468"/>
                </a:solidFill>
                <a:latin typeface="Arial Black"/>
              </a:rPr>
              <a:t>Многофункциональность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 13"/>
          <p:cNvSpPr/>
          <p:nvPr/>
        </p:nvSpPr>
        <p:spPr>
          <a:xfrm>
            <a:off x="4898615" y="427821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5B5F71"/>
                </a:solidFill>
                <a:latin typeface="Arial"/>
              </a:rPr>
              <a:t> Широкий спектр операций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036" y="162732"/>
            <a:ext cx="3112723" cy="2071237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" name="Группа 35"/>
          <p:cNvGrpSpPr/>
          <p:nvPr/>
        </p:nvGrpSpPr>
        <p:grpSpPr>
          <a:xfrm>
            <a:off x="651688" y="2450366"/>
            <a:ext cx="7765803" cy="1801729"/>
            <a:chOff x="5289252" y="2563207"/>
            <a:chExt cx="7765803" cy="180172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354494" cy="1604772"/>
              <a:chOff x="5287845" y="2764927"/>
              <a:chExt cx="4354494" cy="1604772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EAEAE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5B5F71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EAEAE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5B5F71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EAEAE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5B5F71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325513" y="2794274"/>
                <a:ext cx="316826" cy="363935"/>
                <a:chOff x="5900147" y="2363872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5900147" y="2363872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EAEAE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021768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5B5F71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325513" y="3400017"/>
                <a:ext cx="316826" cy="363935"/>
                <a:chOff x="5900146" y="2363868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5900146" y="2363868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EAEAE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021767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5B5F71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9325512" y="4005764"/>
                <a:ext cx="316826" cy="363935"/>
                <a:chOff x="5900143" y="2363873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5900143" y="2363873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EAEAE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6021765" y="2429821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5B5F71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5B5F71"/>
                  </a:solidFill>
                  <a:latin typeface="Arial"/>
                </a:rPr>
                <a:t>Ключевая роль ПО в управлении автоматизированными системами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5B5F71"/>
                  </a:solidFill>
                  <a:latin typeface="Arial"/>
                </a:rPr>
                <a:t>Определяет логику действий и взаимодействие компонентов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5B5F71"/>
                  </a:solidFill>
                  <a:latin typeface="Arial"/>
                </a:rPr>
                <a:t>Обработка данных от датчиков и выдача управляющих сигналов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9731619" y="25816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5B5F71"/>
                  </a:solidFill>
                  <a:latin typeface="Arial"/>
                </a:rPr>
                <a:t>Адаптация к режимам работы и оперативная реакция на изменения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9731619" y="318039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5B5F71"/>
                  </a:solidFill>
                  <a:latin typeface="Arial"/>
                </a:rPr>
                <a:t>Использование специализированных языков программирования (IEC 61131-3)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9731619" y="3794095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5B5F71"/>
                  </a:solidFill>
                  <a:latin typeface="Arial"/>
                </a:rPr>
                <a:t>Обеспечение гибкости, масштабируемости и надежности систем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28740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Роль программного обеспечения в автоматизации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523" y="162732"/>
            <a:ext cx="2929749" cy="2071237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505468"/>
                </a:solidFill>
                <a:latin typeface="Arial Black"/>
              </a:rPr>
              <a:t>Примеры применения автоматики в различных отраслях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sz="4000" b="0" i="0">
                <a:solidFill>
                  <a:srgbClr val="5B5F71"/>
                </a:solidFill>
              </a:rPr>
              <a:t>5</a:t>
            </a: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/>
          <p:cNvGrpSpPr/>
          <p:nvPr/>
        </p:nvGrpSpPr>
        <p:grpSpPr>
          <a:xfrm>
            <a:off x="645822" y="1559531"/>
            <a:ext cx="7949612" cy="3446810"/>
            <a:chOff x="958242" y="1696691"/>
            <a:chExt cx="7949612" cy="34468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958242" y="396340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505468"/>
                    </a:solidFill>
                    <a:latin typeface="Arial Black"/>
                  </a:rPr>
                  <a:t>Элементы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транспортные системы, рабочие станции, система управления, датчики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958242" y="285763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505468"/>
                    </a:solidFill>
                    <a:latin typeface="Arial Black"/>
                  </a:rPr>
                  <a:t>Принципы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потоковость, специализация, синхронизация, контроль качества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958242" y="1696691"/>
              <a:ext cx="3350007" cy="1106932"/>
              <a:chOff x="831014" y="3740226"/>
              <a:chExt cx="3350006" cy="971876"/>
            </a:xfrm>
          </p:grpSpPr>
          <p:sp>
            <p:nvSpPr>
              <p:cNvPr id="75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505468"/>
                    </a:solidFill>
                    <a:latin typeface="Arial Black"/>
                  </a:rPr>
                  <a:t>Определение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система взаимосвязанных рабочих станций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584418" y="3931578"/>
              <a:ext cx="3323436" cy="1180098"/>
              <a:chOff x="831014" y="3716130"/>
              <a:chExt cx="3323435" cy="1036113"/>
            </a:xfrm>
          </p:grpSpPr>
          <p:sp>
            <p:nvSpPr>
              <p:cNvPr id="88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505468"/>
                    </a:solidFill>
                    <a:latin typeface="Arial Black"/>
                  </a:rPr>
                  <a:t>Преимущества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повышение производительности, улучшение качества, снижение трудозатрат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5584416" y="2857633"/>
              <a:ext cx="3323437" cy="1124405"/>
              <a:chOff x="831014" y="3756999"/>
              <a:chExt cx="3323436" cy="987216"/>
            </a:xfrm>
          </p:grpSpPr>
          <p:sp>
            <p:nvSpPr>
              <p:cNvPr id="93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505468"/>
                    </a:solidFill>
                    <a:latin typeface="Arial Black"/>
                  </a:rPr>
                  <a:t>Примеры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сборка автомобилей, электроники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315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Автоматизированные сборочные линии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148" y="162732"/>
            <a:ext cx="3068499" cy="2071237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Rectangle 7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Автоматизация в энергетике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236649" y="1638171"/>
            <a:ext cx="8490198" cy="2388582"/>
            <a:chOff x="316401" y="2595709"/>
            <a:chExt cx="8490198" cy="2388582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433950" y="2595709"/>
              <a:ext cx="8372649" cy="2388582"/>
              <a:chOff x="131801" y="2487567"/>
              <a:chExt cx="8372649" cy="2388582"/>
            </a:xfrm>
          </p:grpSpPr>
          <p:cxnSp>
            <p:nvCxnSpPr>
              <p:cNvPr id="105" name="Прямая соединительная линия 104"/>
              <p:cNvCxnSpPr/>
              <p:nvPr/>
            </p:nvCxnSpPr>
            <p:spPr>
              <a:xfrm>
                <a:off x="131801" y="3659433"/>
                <a:ext cx="8143613" cy="62502"/>
              </a:xfrm>
              <a:prstGeom prst="line">
                <a:avLst/>
              </a:prstGeom>
              <a:ln w="19050">
                <a:solidFill>
                  <a:srgbClr val="EAEAE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Группа 105"/>
              <p:cNvGrpSpPr/>
              <p:nvPr/>
            </p:nvGrpSpPr>
            <p:grpSpPr>
              <a:xfrm>
                <a:off x="1044554" y="2487567"/>
                <a:ext cx="7459896" cy="2388582"/>
                <a:chOff x="1372451" y="2563942"/>
                <a:chExt cx="7459896" cy="2388582"/>
              </a:xfrm>
            </p:grpSpPr>
            <p:grpSp>
              <p:nvGrpSpPr>
                <p:cNvPr id="107" name="Группа 106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5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6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5B5F71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108" name="Группа 107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3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4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5B5F71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109" name="Группа 10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5B5F71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19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0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5B5F71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7345838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17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18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5B5F71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5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833759" y="2563942"/>
                  <a:ext cx="6998588" cy="2388582"/>
                  <a:chOff x="1833759" y="2563942"/>
                  <a:chExt cx="6998588" cy="2388582"/>
                </a:xfrm>
              </p:grpSpPr>
              <p:sp>
                <p:nvSpPr>
                  <p:cNvPr id="113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5B5F71"/>
                        </a:solidFill>
                        <a:latin typeface="Arial Black"/>
                      </a:rPr>
                      <a:t>Автоматизация ГЭС: контроль уровня воды, синхронизация с энергосистемой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114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5B5F71"/>
                        </a:solidFill>
                        <a:latin typeface="Arial Black"/>
                      </a:rPr>
                      <a:t>Автоматизация АЭС: безопасность, мониторинг реактора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115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5B5F71"/>
                        </a:solidFill>
                        <a:latin typeface="Arial Black"/>
                      </a:rPr>
                      <a:t>Автоматизация подстанций: SCADA, Smart Grid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116" name="Text 12"/>
                  <p:cNvSpPr/>
                  <p:nvPr/>
                </p:nvSpPr>
                <p:spPr>
                  <a:xfrm>
                    <a:off x="6340919" y="4538213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5B5F71"/>
                        </a:solidFill>
                        <a:latin typeface="Arial Black"/>
                      </a:rPr>
                      <a:t>Автоматизация ВИЭ: трекинг солнечных панелей, управление ветрогенераторами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100" name="Прямая соединительная линия 99"/>
            <p:cNvCxnSpPr>
              <a:stCxn id="125" idx="2"/>
            </p:cNvCxnSpPr>
            <p:nvPr/>
          </p:nvCxnSpPr>
          <p:spPr>
            <a:xfrm>
              <a:off x="1588757" y="4024016"/>
              <a:ext cx="13127" cy="287143"/>
            </a:xfrm>
            <a:prstGeom prst="line">
              <a:avLst/>
            </a:prstGeom>
            <a:ln w="19050"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>
              <a:endCxn id="123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>
              <a:stCxn id="122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>
              <a:endCxn id="119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EA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 12"/>
            <p:cNvSpPr/>
            <p:nvPr/>
          </p:nvSpPr>
          <p:spPr>
            <a:xfrm>
              <a:off x="316401" y="4506372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100" b="0" i="0">
                  <a:solidFill>
                    <a:srgbClr val="5B5F71"/>
                  </a:solidFill>
                  <a:latin typeface="Arial Black"/>
                </a:rPr>
                <a:t>Автоматизация ТЭС: оптимизация процессов, минимизация выбросов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cxnSp>
        <p:nvCxnSpPr>
          <p:cNvPr id="129" name="Прямая соединительная линия 128"/>
          <p:cNvCxnSpPr>
            <a:stCxn id="118" idx="2"/>
          </p:cNvCxnSpPr>
          <p:nvPr/>
        </p:nvCxnSpPr>
        <p:spPr>
          <a:xfrm flipH="1">
            <a:off x="7481133" y="2976089"/>
            <a:ext cx="1200" cy="377532"/>
          </a:xfrm>
          <a:prstGeom prst="line">
            <a:avLst/>
          </a:prstGeom>
          <a:ln w="1905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505468"/>
                </a:solidFill>
                <a:latin typeface="Arial Black"/>
              </a:rPr>
              <a:t>Введение: Автоматизация как ключевой элемент современной промышленности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4000" b="0" i="0">
                <a:solidFill>
                  <a:srgbClr val="5B5F71"/>
                </a:solidFill>
              </a:rPr>
              <a:t>1</a:t>
            </a: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Пирог 20"/>
          <p:cNvSpPr/>
          <p:nvPr/>
        </p:nvSpPr>
        <p:spPr>
          <a:xfrm>
            <a:off x="617373" y="1088951"/>
            <a:ext cx="3657600" cy="365760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505468"/>
          </a:solidFill>
          <a:ln w="12700">
            <a:solidFill>
              <a:srgbClr val="5B5F7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505468"/>
                </a:solidFill>
                <a:latin typeface="Arial Black"/>
              </a:rPr>
              <a:t>Современные технологии в транспортной системе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Пирог 47"/>
          <p:cNvSpPr/>
          <p:nvPr/>
        </p:nvSpPr>
        <p:spPr>
          <a:xfrm>
            <a:off x="1262222" y="2146473"/>
            <a:ext cx="2377437" cy="2377437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505468"/>
          </a:solidFill>
          <a:ln w="12700">
            <a:solidFill>
              <a:srgbClr val="5B5F7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50" name="Прямоугольник 49"/>
          <p:cNvSpPr/>
          <p:nvPr/>
        </p:nvSpPr>
        <p:spPr>
          <a:xfrm>
            <a:off x="2454916" y="1088951"/>
            <a:ext cx="4929809" cy="3657600"/>
          </a:xfrm>
          <a:prstGeom prst="rect">
            <a:avLst/>
          </a:prstGeom>
          <a:solidFill>
            <a:srgbClr val="EAEAEA"/>
          </a:solidFill>
          <a:ln w="12700">
            <a:solidFill>
              <a:srgbClr val="5B5F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2450940" y="4519021"/>
            <a:ext cx="4933785" cy="7950"/>
          </a:xfrm>
          <a:prstGeom prst="line">
            <a:avLst/>
          </a:prstGeom>
          <a:ln w="12700">
            <a:solidFill>
              <a:srgbClr val="5B5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2450940" y="4364036"/>
            <a:ext cx="4933785" cy="7950"/>
          </a:xfrm>
          <a:prstGeom prst="line">
            <a:avLst/>
          </a:prstGeom>
          <a:ln w="12700">
            <a:solidFill>
              <a:srgbClr val="5B5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2450939" y="3270116"/>
            <a:ext cx="4933785" cy="7950"/>
          </a:xfrm>
          <a:prstGeom prst="line">
            <a:avLst/>
          </a:prstGeom>
          <a:ln w="12700">
            <a:solidFill>
              <a:srgbClr val="5B5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450938" y="2138522"/>
            <a:ext cx="4933785" cy="7950"/>
          </a:xfrm>
          <a:prstGeom prst="line">
            <a:avLst/>
          </a:prstGeom>
          <a:ln w="12700">
            <a:solidFill>
              <a:srgbClr val="5B5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455555" y="2541687"/>
            <a:ext cx="2001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505468"/>
                </a:solidFill>
                <a:latin typeface="Arial Black"/>
              </a:rPr>
              <a:t>Авиационный транспорт</a:t>
            </a:r>
            <a:endParaRPr lang="ru-RU" b="1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50937" y="3660464"/>
            <a:ext cx="20066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505468"/>
                </a:solidFill>
                <a:latin typeface="Arial Black"/>
              </a:rPr>
              <a:t>Автомобильный транспорт</a:t>
            </a:r>
            <a:endParaRPr lang="ru-RU" b="1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78460" y="1467541"/>
            <a:ext cx="197147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505468"/>
                </a:solidFill>
                <a:latin typeface="Arial Black"/>
              </a:rPr>
              <a:t>Железнодорожный транспорт</a:t>
            </a:r>
            <a:endParaRPr lang="en-US" sz="13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57542" y="1490105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000" b="0" i="0">
                <a:solidFill>
                  <a:srgbClr val="5B5F71"/>
                </a:solidFill>
              </a:rPr>
              <a:t>Автоблокировка (АБ): автоматическая сигнализация.</a:t>
            </a:r>
            <a:endParaRPr lang="ru-RU" sz="1000" dirty="0">
              <a:solidFill>
                <a:srgbClr val="D6E5EF"/>
              </a:solidFill>
            </a:endParaRPr>
          </a:p>
          <a:p>
            <a:pPr algn="ctr"/>
            <a:r>
              <a:rPr sz="1000" b="0" i="0">
                <a:solidFill>
                  <a:srgbClr val="5B5F71"/>
                </a:solidFill>
              </a:rPr>
              <a:t>- АЛС: передача сигналов в кабину.</a:t>
            </a:r>
          </a:p>
          <a:p>
            <a:pPr algn="ctr"/>
            <a:r>
              <a:rPr sz="1000" b="0" i="0">
                <a:solidFill>
                  <a:srgbClr val="5B5F71"/>
                </a:solidFill>
              </a:rPr>
              <a:t>- ДЦ: централизованное управление движением.</a:t>
            </a:r>
          </a:p>
          <a:p>
            <a:pPr algn="ctr"/>
            <a:r>
              <a:rPr sz="1000" b="0" i="0">
                <a:solidFill>
                  <a:srgbClr val="5B5F71"/>
                </a:solidFill>
              </a:rPr>
              <a:t>- CBTC: цифровая связь для управления поездами.</a:t>
            </a:r>
          </a:p>
          <a:p>
            <a:pPr algn="ctr"/>
            <a:r>
              <a:rPr sz="1000" b="0" i="0">
                <a:solidFill>
                  <a:srgbClr val="5B5F71"/>
                </a:solidFill>
              </a:rPr>
              <a:t>- Автоматизированные сортировочные горки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57542" y="2579021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000" b="0" i="0">
                <a:solidFill>
                  <a:srgbClr val="5B5F71"/>
                </a:solidFill>
              </a:rPr>
              <a:t>Автопилот: автоматическое управление полетом.</a:t>
            </a:r>
            <a:endParaRPr lang="ru-RU" sz="1000" dirty="0">
              <a:solidFill>
                <a:srgbClr val="D6E5EF"/>
              </a:solidFill>
            </a:endParaRPr>
          </a:p>
          <a:p>
            <a:pPr algn="ctr"/>
            <a:r>
              <a:rPr sz="1000" b="0" i="0">
                <a:solidFill>
                  <a:srgbClr val="5B5F71"/>
                </a:solidFill>
              </a:rPr>
              <a:t>- УВД: безопасность воздушного движения.</a:t>
            </a:r>
          </a:p>
          <a:p>
            <a:pPr algn="ctr"/>
            <a:r>
              <a:rPr sz="1000" b="0" i="0">
                <a:solidFill>
                  <a:srgbClr val="5B5F71"/>
                </a:solidFill>
              </a:rPr>
              <a:t>- ILS: автоматизированные системы посадки.</a:t>
            </a:r>
          </a:p>
          <a:p>
            <a:pPr algn="ctr"/>
            <a:r>
              <a:rPr sz="1000" b="0" i="0">
                <a:solidFill>
                  <a:srgbClr val="5B5F71"/>
                </a:solidFill>
              </a:rPr>
              <a:t>- TCAS: предотвращение столкновений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57542" y="3672427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000" b="0" i="0">
                <a:solidFill>
                  <a:srgbClr val="5B5F71"/>
                </a:solidFill>
              </a:rPr>
              <a:t>ABS, TCS, ESP: системы безопасности.</a:t>
            </a:r>
            <a:endParaRPr lang="ru-RU" sz="1000" dirty="0">
              <a:solidFill>
                <a:srgbClr val="D6E5EF"/>
              </a:solidFill>
            </a:endParaRPr>
          </a:p>
          <a:p>
            <a:pPr algn="ctr"/>
            <a:r>
              <a:rPr sz="1000" b="0" i="0">
                <a:solidFill>
                  <a:srgbClr val="5B5F71"/>
                </a:solidFill>
              </a:rPr>
              <a:t>- ACC: поддержание скорости и дистанции.</a:t>
            </a:r>
          </a:p>
          <a:p>
            <a:pPr algn="ctr"/>
            <a:r>
              <a:rPr sz="1000" b="0" i="0">
                <a:solidFill>
                  <a:srgbClr val="5B5F71"/>
                </a:solidFill>
              </a:rPr>
              <a:t>- Автоматическая парковка.</a:t>
            </a:r>
          </a:p>
          <a:p>
            <a:pPr algn="ctr"/>
            <a:r>
              <a:rPr sz="1000" b="0" i="0">
                <a:solidFill>
                  <a:srgbClr val="5B5F71"/>
                </a:solidFill>
              </a:rPr>
              <a:t>- Перспективы: автономные транспортные средства</a:t>
            </a:r>
          </a:p>
        </p:txBody>
      </p:sp>
      <p:sp>
        <p:nvSpPr>
          <p:cNvPr id="22" name="Пирог 21"/>
          <p:cNvSpPr/>
          <p:nvPr/>
        </p:nvSpPr>
        <p:spPr>
          <a:xfrm>
            <a:off x="1923292" y="3278066"/>
            <a:ext cx="1057335" cy="109791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505468"/>
          </a:solidFill>
          <a:ln w="12700">
            <a:solidFill>
              <a:srgbClr val="5B5F7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2046984" y="3560206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5B5F71"/>
                </a:solidFill>
              </a:rPr>
              <a:t>3</a:t>
            </a:r>
            <a:endParaRPr lang="ru-RU" sz="2800" b="1" dirty="0">
              <a:solidFill>
                <a:srgbClr val="D6E5E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6984" y="2449353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5B5F71"/>
                </a:solidFill>
              </a:rPr>
              <a:t>2</a:t>
            </a:r>
            <a:endParaRPr lang="ru-RU" sz="2800" b="1" dirty="0">
              <a:solidFill>
                <a:srgbClr val="D6E5E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1267" y="1351605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5B5F71"/>
                </a:solidFill>
              </a:rPr>
              <a:t>1</a:t>
            </a:r>
            <a:endParaRPr lang="ru-RU" sz="2800" b="1" dirty="0">
              <a:solidFill>
                <a:srgbClr val="D6E5E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Rectangle 15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34" name="Google Shape;1534;p82"/>
          <p:cNvSpPr txBox="1">
            <a:spLocks noGrp="1"/>
          </p:cNvSpPr>
          <p:nvPr>
            <p:ph type="subTitle" idx="1"/>
          </p:nvPr>
        </p:nvSpPr>
        <p:spPr>
          <a:xfrm>
            <a:off x="211825" y="1477817"/>
            <a:ext cx="7993921" cy="8251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sz="1400" b="0" i="0">
                <a:solidFill>
                  <a:srgbClr val="5B5F71"/>
                </a:solidFill>
              </a:rPr>
              <a:t>Современные здания нуждаются в автоматизации для: - Оптимизации освещения; - Управления отоплением, вентиляцией и кондиционированием (ОВИК)</a:t>
            </a:r>
            <a:endParaRPr lang="ru-RU" sz="1400" dirty="0">
              <a:solidFill>
                <a:srgbClr val="D6E5EF"/>
              </a:solidFill>
            </a:endParaRPr>
          </a:p>
        </p:txBody>
      </p:sp>
      <p:sp>
        <p:nvSpPr>
          <p:cNvPr id="46" name="Google Shape;1534;p82"/>
          <p:cNvSpPr txBox="1">
            <a:spLocks/>
          </p:cNvSpPr>
          <p:nvPr/>
        </p:nvSpPr>
        <p:spPr>
          <a:xfrm>
            <a:off x="896112" y="4341757"/>
            <a:ext cx="6744106" cy="82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19712" y="2369831"/>
            <a:ext cx="5883390" cy="1931278"/>
            <a:chOff x="894595" y="2426833"/>
            <a:chExt cx="5883390" cy="1931278"/>
          </a:xfrm>
          <a:solidFill>
            <a:srgbClr val="6600CC"/>
          </a:solidFill>
        </p:grpSpPr>
        <p:grpSp>
          <p:nvGrpSpPr>
            <p:cNvPr id="31" name="Группа 30"/>
            <p:cNvGrpSpPr/>
            <p:nvPr/>
          </p:nvGrpSpPr>
          <p:grpSpPr>
            <a:xfrm>
              <a:off x="894595" y="2426833"/>
              <a:ext cx="5883390" cy="1931278"/>
              <a:chOff x="1446439" y="1352816"/>
              <a:chExt cx="5883390" cy="1931278"/>
            </a:xfrm>
            <a:grpFill/>
          </p:grpSpPr>
          <p:grpSp>
            <p:nvGrpSpPr>
              <p:cNvPr id="32" name="Группа 31"/>
              <p:cNvGrpSpPr/>
              <p:nvPr/>
            </p:nvGrpSpPr>
            <p:grpSpPr>
              <a:xfrm>
                <a:off x="1446439" y="1352816"/>
                <a:ext cx="5883390" cy="1931278"/>
                <a:chOff x="1446439" y="2159266"/>
                <a:chExt cx="5883390" cy="1931278"/>
              </a:xfrm>
              <a:grpFill/>
            </p:grpSpPr>
            <p:sp>
              <p:nvSpPr>
                <p:cNvPr id="35" name="Скругленный прямоугольник 34"/>
                <p:cNvSpPr/>
                <p:nvPr/>
              </p:nvSpPr>
              <p:spPr>
                <a:xfrm>
                  <a:off x="3596019" y="2159266"/>
                  <a:ext cx="1661102" cy="835691"/>
                </a:xfrm>
                <a:prstGeom prst="roundRect">
                  <a:avLst/>
                </a:prstGeom>
                <a:solidFill>
                  <a:srgbClr val="EAEAEA"/>
                </a:solidFill>
                <a:ln w="19050">
                  <a:solidFill>
                    <a:srgbClr val="5B5F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Скругленный прямоугольник 35"/>
                <p:cNvSpPr/>
                <p:nvPr/>
              </p:nvSpPr>
              <p:spPr>
                <a:xfrm>
                  <a:off x="1446439" y="3238500"/>
                  <a:ext cx="1661102" cy="835691"/>
                </a:xfrm>
                <a:prstGeom prst="roundRect">
                  <a:avLst/>
                </a:prstGeom>
                <a:solidFill>
                  <a:srgbClr val="EAEAEA"/>
                </a:solidFill>
                <a:ln w="19050">
                  <a:solidFill>
                    <a:srgbClr val="5B5F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Скругленный прямоугольник 36"/>
                <p:cNvSpPr/>
                <p:nvPr/>
              </p:nvSpPr>
              <p:spPr>
                <a:xfrm>
                  <a:off x="3557583" y="3254853"/>
                  <a:ext cx="1661102" cy="835691"/>
                </a:xfrm>
                <a:prstGeom prst="roundRect">
                  <a:avLst/>
                </a:prstGeom>
                <a:solidFill>
                  <a:srgbClr val="EAEAEA"/>
                </a:solidFill>
                <a:ln w="19050">
                  <a:solidFill>
                    <a:srgbClr val="5B5F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Скругленный прямоугольник 37"/>
                <p:cNvSpPr/>
                <p:nvPr/>
              </p:nvSpPr>
              <p:spPr>
                <a:xfrm>
                  <a:off x="5668727" y="3245543"/>
                  <a:ext cx="1661102" cy="835691"/>
                </a:xfrm>
                <a:prstGeom prst="roundRect">
                  <a:avLst/>
                </a:prstGeom>
                <a:solidFill>
                  <a:srgbClr val="EAEAEA"/>
                </a:solidFill>
                <a:ln w="19050">
                  <a:solidFill>
                    <a:srgbClr val="5B5F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40" name="Прямая соединительная линия 39"/>
                <p:cNvCxnSpPr/>
                <p:nvPr/>
              </p:nvCxnSpPr>
              <p:spPr>
                <a:xfrm flipV="1">
                  <a:off x="2276990" y="3102733"/>
                  <a:ext cx="4222275" cy="8768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>
                <a:xfrm flipH="1">
                  <a:off x="4426570" y="3099861"/>
                  <a:ext cx="3299" cy="149703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>
                  <a:endCxn id="36" idx="0"/>
                </p:cNvCxnSpPr>
                <p:nvPr/>
              </p:nvCxnSpPr>
              <p:spPr>
                <a:xfrm>
                  <a:off x="2276990" y="3105150"/>
                  <a:ext cx="0" cy="133350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>
                  <a:endCxn id="38" idx="0"/>
                </p:cNvCxnSpPr>
                <p:nvPr/>
              </p:nvCxnSpPr>
              <p:spPr>
                <a:xfrm>
                  <a:off x="6499265" y="3099861"/>
                  <a:ext cx="13" cy="145682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Прямая соединительная линия 44"/>
                <p:cNvCxnSpPr>
                  <a:stCxn id="35" idx="2"/>
                </p:cNvCxnSpPr>
                <p:nvPr/>
              </p:nvCxnSpPr>
              <p:spPr>
                <a:xfrm>
                  <a:off x="4426570" y="2994957"/>
                  <a:ext cx="3298" cy="116543"/>
                </a:xfrm>
                <a:prstGeom prst="line">
                  <a:avLst/>
                </a:prstGeom>
                <a:grpFill/>
                <a:ln w="19050">
                  <a:solidFill>
                    <a:srgbClr val="5B5F7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/>
              <p:cNvSpPr txBox="1"/>
              <p:nvPr/>
            </p:nvSpPr>
            <p:spPr>
              <a:xfrm>
                <a:off x="3642345" y="1659664"/>
                <a:ext cx="156845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sz="1200" b="0" i="0">
                    <a:solidFill>
                      <a:srgbClr val="5B5F71"/>
                    </a:solidFill>
                  </a:rPr>
                  <a:t>BMS (Системы автоматизации зданий) обеспечивают</a:t>
                </a:r>
                <a:endParaRPr sz="2800" b="0" i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557583" y="2749308"/>
                <a:ext cx="1661102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sz="1200" b="0" i="0">
                    <a:solidFill>
                      <a:srgbClr val="5B5F71"/>
                    </a:solidFill>
                  </a:rPr>
                  <a:t>Комфорт и безопасность</a:t>
                </a:r>
                <a:endParaRPr sz="1800" b="0" i="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894595" y="3823127"/>
              <a:ext cx="166110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200" b="0" i="0">
                  <a:solidFill>
                    <a:srgbClr val="5B5F71"/>
                  </a:solidFill>
                </a:rPr>
                <a:t>Энергоэффективность</a:t>
              </a:r>
              <a:endParaRPr sz="1800" b="0" i="0" dirty="0">
                <a:solidFill>
                  <a:srgbClr val="FFFF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16870" y="3823127"/>
              <a:ext cx="166110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sz="1200" b="0" i="0">
                  <a:solidFill>
                    <a:srgbClr val="5B5F71"/>
                  </a:solidFill>
                </a:rPr>
                <a:t>Централизованный контроль</a:t>
              </a:r>
              <a:endParaRPr sz="1800" b="0" i="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23" name="Google Shape;1535;p82"/>
          <p:cNvCxnSpPr/>
          <p:nvPr/>
        </p:nvCxnSpPr>
        <p:spPr>
          <a:xfrm>
            <a:off x="77871" y="1279994"/>
            <a:ext cx="8502858" cy="51309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533;p82"/>
          <p:cNvSpPr txBox="1">
            <a:spLocks noGrp="1"/>
          </p:cNvSpPr>
          <p:nvPr>
            <p:ph type="title"/>
          </p:nvPr>
        </p:nvSpPr>
        <p:spPr>
          <a:xfrm>
            <a:off x="77870" y="-105594"/>
            <a:ext cx="8502859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Эффективное управление инженерными системами зданий</a:t>
            </a:r>
            <a:endParaRPr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505468"/>
                </a:solidFill>
                <a:latin typeface="Arial Black"/>
              </a:rPr>
              <a:t>Перспективы развития автоматики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4000" b="0" i="0">
                <a:solidFill>
                  <a:srgbClr val="5B5F71"/>
                </a:solidFill>
              </a:rPr>
              <a:t>6</a:t>
            </a: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Интернет вещей и его роль в автоматизации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Ключевая роль IoT и IIoT:</a:t>
            </a:r>
          </a:p>
          <a:p>
            <a:r>
              <a:rPr sz="1200" b="0" i="0">
                <a:solidFill>
                  <a:srgbClr val="5B5F71"/>
                </a:solidFill>
              </a:rPr>
              <a:t>  - Расширение возможностей управления.</a:t>
            </a:r>
          </a:p>
          <a:p>
            <a:r>
              <a:rPr sz="1200" b="0" i="0">
                <a:solidFill>
                  <a:srgbClr val="5B5F71"/>
                </a:solidFill>
              </a:rPr>
              <a:t>  - Адаптивные и динамические системы.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Основные функции IoT:</a:t>
            </a:r>
          </a:p>
          <a:p>
            <a:r>
              <a:rPr sz="1200" b="0" i="0">
                <a:solidFill>
                  <a:srgbClr val="5B5F71"/>
                </a:solidFill>
              </a:rPr>
              <a:t>  - Сбор данных с датчиков.</a:t>
            </a:r>
          </a:p>
          <a:p>
            <a:r>
              <a:rPr sz="1200" b="0" i="0">
                <a:solidFill>
                  <a:srgbClr val="5B5F71"/>
                </a:solidFill>
              </a:rPr>
              <a:t>  - Управление сложными системами.</a:t>
            </a:r>
          </a:p>
          <a:p>
            <a:r>
              <a:rPr sz="1200" b="0" i="0">
                <a:solidFill>
                  <a:srgbClr val="5B5F71"/>
                </a:solidFill>
              </a:rPr>
              <a:t>  - Прогнозирование сбоев.</a:t>
            </a:r>
          </a:p>
          <a:p>
            <a:r>
              <a:rPr sz="1200" b="0" i="0">
                <a:solidFill>
                  <a:srgbClr val="5B5F71"/>
                </a:solidFill>
              </a:rPr>
              <a:t>  - Оптимизация ресурсов.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Анализ данных:</a:t>
            </a:r>
          </a:p>
          <a:p>
            <a:r>
              <a:rPr sz="1200" b="0" i="0">
                <a:solidFill>
                  <a:srgbClr val="5B5F71"/>
                </a:solidFill>
              </a:rPr>
              <a:t>  - Датчики, протоколы передачи, аналитические инструменты.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Удаленное управление:</a:t>
            </a:r>
          </a:p>
          <a:p>
            <a:r>
              <a:rPr sz="1200" b="0" i="0">
                <a:solidFill>
                  <a:srgbClr val="5B5F71"/>
                </a:solidFill>
              </a:rPr>
              <a:t>  - Веб-интерфейсы, API, автоматизация.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18" y="690617"/>
            <a:ext cx="3936761" cy="1238826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angle 7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Оптимизация процессов на основе AI/ML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741" name="Google Shape;741;p65"/>
          <p:cNvCxnSpPr/>
          <p:nvPr/>
        </p:nvCxnSpPr>
        <p:spPr>
          <a:xfrm rot="10800000">
            <a:off x="737450" y="4612975"/>
            <a:ext cx="67530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39497" y="1219500"/>
            <a:ext cx="81802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Применение:</a:t>
            </a:r>
            <a:r>
              <a:rPr sz="1200" b="0" i="0">
                <a:solidFill>
                  <a:srgbClr val="5B5F71"/>
                </a:solidFill>
              </a:rPr>
              <a:t> Анализ больших данных для выявления узких мест.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Методы:</a:t>
            </a:r>
          </a:p>
          <a:p>
            <a:r>
              <a:rPr sz="1200" b="0" i="0">
                <a:solidFill>
                  <a:srgbClr val="5B5F71"/>
                </a:solidFill>
              </a:rPr>
              <a:t>  - Генетические алгоритмы</a:t>
            </a:r>
          </a:p>
          <a:p>
            <a:r>
              <a:rPr sz="1200" b="0" i="0">
                <a:solidFill>
                  <a:srgbClr val="5B5F71"/>
                </a:solidFill>
              </a:rPr>
              <a:t>  - Машинное обучение с подкреплением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Примеры:</a:t>
            </a:r>
          </a:p>
          <a:p>
            <a:r>
              <a:rPr sz="1200" b="0" i="0">
                <a:solidFill>
                  <a:srgbClr val="5B5F71"/>
                </a:solidFill>
              </a:rPr>
              <a:t>  - Оптимизация маршрутов логистики</a:t>
            </a:r>
          </a:p>
          <a:p>
            <a:r>
              <a:rPr sz="1200" b="0" i="0">
                <a:solidFill>
                  <a:srgbClr val="5B5F71"/>
                </a:solidFill>
              </a:rPr>
              <a:t>  - Настройка производственных процессов</a:t>
            </a:r>
          </a:p>
          <a:p>
            <a:r>
              <a:rPr sz="1200" b="0" i="0">
                <a:solidFill>
                  <a:srgbClr val="5B5F71"/>
                </a:solidFill>
              </a:rPr>
              <a:t>  - Энергоэффективное управление климатом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Развитие коллаборативных роботов (коботов)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5B5F71"/>
                </a:solidFill>
              </a:rPr>
              <a:t>1. Экспоненциальный рост интереса к коботам.</a:t>
            </a:r>
          </a:p>
          <a:p>
            <a:r>
              <a:rPr sz="1200" b="0" i="0">
                <a:solidFill>
                  <a:srgbClr val="5B5F71"/>
                </a:solidFill>
              </a:rPr>
              <a:t>2. Повышенная безопасность: встроенные датчики и системы контроля.</a:t>
            </a:r>
          </a:p>
          <a:p>
            <a:r>
              <a:rPr sz="1200" b="0" i="0">
                <a:solidFill>
                  <a:srgbClr val="5B5F71"/>
                </a:solidFill>
              </a:rPr>
              <a:t>3. Тенденции:</a:t>
            </a:r>
          </a:p>
          <a:p>
            <a:r>
              <a:rPr sz="1200" b="0" i="0">
                <a:solidFill>
                  <a:srgbClr val="5B5F71"/>
                </a:solidFill>
              </a:rPr>
              <a:t>   - Увеличение грузоподъемности (до 30 кг).</a:t>
            </a:r>
          </a:p>
          <a:p>
            <a:r>
              <a:rPr sz="1200" b="0" i="0">
                <a:solidFill>
                  <a:srgbClr val="5B5F71"/>
                </a:solidFill>
              </a:rPr>
              <a:t>   - Улучшение ИИ и сенсорного восприятия.</a:t>
            </a:r>
          </a:p>
          <a:p>
            <a:r>
              <a:rPr sz="1200" b="0" i="0">
                <a:solidFill>
                  <a:srgbClr val="5B5F71"/>
                </a:solidFill>
              </a:rPr>
              <a:t>   - Упрощение программирования.</a:t>
            </a:r>
          </a:p>
          <a:p>
            <a:r>
              <a:rPr sz="1200" b="0" i="0">
                <a:solidFill>
                  <a:srgbClr val="5B5F71"/>
                </a:solidFill>
              </a:rPr>
              <a:t>   - Развитие мобильных коботов (AMR).</a:t>
            </a:r>
          </a:p>
          <a:p>
            <a:r>
              <a:rPr sz="1200" b="0" i="0">
                <a:solidFill>
                  <a:srgbClr val="5B5F71"/>
                </a:solidFill>
              </a:rPr>
              <a:t>4. Применение в производстве, логистике, здравоохранении, пищевой промышленности.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299" y="274412"/>
            <a:ext cx="3682199" cy="2071237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angle 7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Цифровой двойник: Виртуальная модель реальности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741" name="Google Shape;741;p65"/>
          <p:cNvCxnSpPr/>
          <p:nvPr/>
        </p:nvCxnSpPr>
        <p:spPr>
          <a:xfrm rot="10800000">
            <a:off x="737450" y="4612975"/>
            <a:ext cx="67530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39497" y="1219500"/>
            <a:ext cx="81802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Определение</a:t>
            </a:r>
            <a:r>
              <a:rPr sz="1200" b="0" i="0">
                <a:solidFill>
                  <a:srgbClr val="5B5F71"/>
                </a:solidFill>
              </a:rPr>
              <a:t>: Виртуальная модель реальной системы или процесса.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Цели</a:t>
            </a:r>
            <a:r>
              <a:rPr sz="1200" b="0" i="0">
                <a:solidFill>
                  <a:srgbClr val="5B5F71"/>
                </a:solidFill>
              </a:rPr>
              <a:t>:</a:t>
            </a:r>
          </a:p>
          <a:p>
            <a:r>
              <a:rPr sz="1200" b="0" i="0">
                <a:solidFill>
                  <a:srgbClr val="5B5F71"/>
                </a:solidFill>
              </a:rPr>
              <a:t>  - Моделирование</a:t>
            </a:r>
          </a:p>
          <a:p>
            <a:r>
              <a:rPr sz="1200" b="0" i="0">
                <a:solidFill>
                  <a:srgbClr val="5B5F71"/>
                </a:solidFill>
              </a:rPr>
              <a:t>  - Оптимизация</a:t>
            </a:r>
          </a:p>
          <a:p>
            <a:r>
              <a:rPr sz="1200" b="0" i="0">
                <a:solidFill>
                  <a:srgbClr val="5B5F71"/>
                </a:solidFill>
              </a:rPr>
              <a:t>  - Обучение</a:t>
            </a:r>
          </a:p>
          <a:p>
            <a:r>
              <a:rPr sz="1200" b="0" i="0">
                <a:solidFill>
                  <a:srgbClr val="5B5F71"/>
                </a:solidFill>
              </a:rPr>
              <a:t>• </a:t>
            </a:r>
            <a:r>
              <a:rPr sz="1200" b="1" i="0">
                <a:solidFill>
                  <a:srgbClr val="5B5F71"/>
                </a:solidFill>
              </a:rPr>
              <a:t>Преимущества</a:t>
            </a:r>
            <a:r>
              <a:rPr sz="1200" b="0" i="0">
                <a:solidFill>
                  <a:srgbClr val="5B5F71"/>
                </a:solidFill>
              </a:rPr>
              <a:t>:</a:t>
            </a:r>
          </a:p>
          <a:p>
            <a:r>
              <a:rPr sz="1200" b="0" i="0">
                <a:solidFill>
                  <a:srgbClr val="5B5F71"/>
                </a:solidFill>
              </a:rPr>
              <a:t>  - Безопасность</a:t>
            </a:r>
          </a:p>
          <a:p>
            <a:r>
              <a:rPr sz="1200" b="0" i="0">
                <a:solidFill>
                  <a:srgbClr val="5B5F71"/>
                </a:solidFill>
              </a:rPr>
              <a:t>  - Прогнозирование поведения</a:t>
            </a:r>
          </a:p>
          <a:p>
            <a:r>
              <a:rPr sz="1200" b="0" i="0">
                <a:solidFill>
                  <a:srgbClr val="5B5F71"/>
                </a:solidFill>
              </a:rPr>
              <a:t>  - Поиск оптимальных параметров управления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505468"/>
                </a:solidFill>
                <a:latin typeface="Arial Black"/>
              </a:rPr>
              <a:t>Заключение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4000" b="0" i="0">
                <a:solidFill>
                  <a:srgbClr val="5B5F71"/>
                </a:solidFill>
              </a:rPr>
              <a:t>7</a:t>
            </a: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Автоматизация в современном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5B5F71"/>
                </a:solidFill>
              </a:rPr>
              <a:t>• Ключевой элемент современного производства</a:t>
            </a:r>
          </a:p>
          <a:p>
            <a:r>
              <a:rPr sz="1200" b="0" i="0">
                <a:solidFill>
                  <a:srgbClr val="5B5F71"/>
                </a:solidFill>
              </a:rPr>
              <a:t>• Повышение эффективности, производительности и безопасности</a:t>
            </a:r>
          </a:p>
          <a:p>
            <a:r>
              <a:rPr sz="1200" b="0" i="0">
                <a:solidFill>
                  <a:srgbClr val="5B5F71"/>
                </a:solidFill>
              </a:rPr>
              <a:t>• Оптимизация процессов и минимизация затрат</a:t>
            </a:r>
          </a:p>
          <a:p>
            <a:r>
              <a:rPr sz="1200" b="0" i="0">
                <a:solidFill>
                  <a:srgbClr val="5B5F71"/>
                </a:solidFill>
              </a:rPr>
              <a:t>• Основные элементы: датчики, контроллеры, интерфейсы</a:t>
            </a:r>
          </a:p>
          <a:p>
            <a:r>
              <a:rPr sz="1200" b="0" i="0">
                <a:solidFill>
                  <a:srgbClr val="5B5F71"/>
                </a:solidFill>
              </a:rPr>
              <a:t>• Примеры: производство, энергетика, транспорт</a:t>
            </a:r>
          </a:p>
          <a:p>
            <a:r>
              <a:rPr sz="1200" b="0" i="0">
                <a:solidFill>
                  <a:srgbClr val="5B5F71"/>
                </a:solidFill>
              </a:rPr>
              <a:t>• Перспективы: IoT, AI, ML, коботы, цифровые двойники</a:t>
            </a:r>
          </a:p>
          <a:p>
            <a:r>
              <a:rPr sz="1200" b="0" i="0">
                <a:solidFill>
                  <a:srgbClr val="5B5F71"/>
                </a:solidFill>
              </a:rPr>
              <a:t>• Будущее: интеллектуальные и адаптивные системы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299" y="274412"/>
            <a:ext cx="3682199" cy="2071237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F2FEE-7D2A-503D-7085-941AA1D2C5B6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Повный А. В. «Школа для электрика» </a:t>
            </a:r>
            <a:r>
              <a:rPr lang="ru-RU" dirty="0">
                <a:solidFill>
                  <a:srgbClr val="FFFFFF"/>
                </a:solidFill>
              </a:rPr>
              <a:t>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Пирог 20"/>
          <p:cNvSpPr/>
          <p:nvPr/>
        </p:nvSpPr>
        <p:spPr>
          <a:xfrm>
            <a:off x="617373" y="1088951"/>
            <a:ext cx="3657600" cy="365760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505468"/>
          </a:solidFill>
          <a:ln w="12700">
            <a:solidFill>
              <a:srgbClr val="5B5F7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505468"/>
                </a:solidFill>
                <a:latin typeface="Arial Black"/>
              </a:rPr>
              <a:t>Автоматизация в современной экономике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Пирог 47"/>
          <p:cNvSpPr/>
          <p:nvPr/>
        </p:nvSpPr>
        <p:spPr>
          <a:xfrm>
            <a:off x="1262222" y="2146473"/>
            <a:ext cx="2377437" cy="2377437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505468"/>
          </a:solidFill>
          <a:ln w="12700">
            <a:solidFill>
              <a:srgbClr val="5B5F7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50" name="Прямоугольник 49"/>
          <p:cNvSpPr/>
          <p:nvPr/>
        </p:nvSpPr>
        <p:spPr>
          <a:xfrm>
            <a:off x="2454916" y="1088951"/>
            <a:ext cx="4929809" cy="3657600"/>
          </a:xfrm>
          <a:prstGeom prst="rect">
            <a:avLst/>
          </a:prstGeom>
          <a:solidFill>
            <a:srgbClr val="EAEAEA"/>
          </a:solidFill>
          <a:ln w="12700">
            <a:solidFill>
              <a:srgbClr val="5B5F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2450940" y="4519021"/>
            <a:ext cx="4933785" cy="7950"/>
          </a:xfrm>
          <a:prstGeom prst="line">
            <a:avLst/>
          </a:prstGeom>
          <a:ln w="12700">
            <a:solidFill>
              <a:srgbClr val="5B5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2450940" y="4364036"/>
            <a:ext cx="4933785" cy="7950"/>
          </a:xfrm>
          <a:prstGeom prst="line">
            <a:avLst/>
          </a:prstGeom>
          <a:ln w="12700">
            <a:solidFill>
              <a:srgbClr val="5B5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2450939" y="3270116"/>
            <a:ext cx="4933785" cy="7950"/>
          </a:xfrm>
          <a:prstGeom prst="line">
            <a:avLst/>
          </a:prstGeom>
          <a:ln w="12700">
            <a:solidFill>
              <a:srgbClr val="5B5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450938" y="2138522"/>
            <a:ext cx="4933785" cy="7950"/>
          </a:xfrm>
          <a:prstGeom prst="line">
            <a:avLst/>
          </a:prstGeom>
          <a:ln w="12700">
            <a:solidFill>
              <a:srgbClr val="5B5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455555" y="2541687"/>
            <a:ext cx="2001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505468"/>
                </a:solidFill>
                <a:latin typeface="Arial Black"/>
              </a:rPr>
              <a:t>Производительность</a:t>
            </a:r>
            <a:endParaRPr lang="ru-RU" b="1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50937" y="3660464"/>
            <a:ext cx="20066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505468"/>
                </a:solidFill>
                <a:latin typeface="Arial Black"/>
              </a:rPr>
              <a:t>Безопасность</a:t>
            </a:r>
            <a:endParaRPr lang="ru-RU" b="1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78460" y="1467541"/>
            <a:ext cx="197147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505468"/>
                </a:solidFill>
                <a:latin typeface="Arial Black"/>
              </a:rPr>
              <a:t>Эффективность</a:t>
            </a:r>
            <a:endParaRPr lang="en-US" sz="13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57542" y="1490105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400" b="1" i="0">
                <a:solidFill>
                  <a:srgbClr val="5B5F71"/>
                </a:solidFill>
              </a:rPr>
              <a:t> Оптимизация процессов, снижение издержек, контроль параметров</a:t>
            </a:r>
            <a:endParaRPr lang="ru-RU" sz="1000" dirty="0">
              <a:solidFill>
                <a:srgbClr val="D6E5E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57542" y="2579021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400" b="1" i="0">
                <a:solidFill>
                  <a:srgbClr val="5B5F71"/>
                </a:solidFill>
              </a:rPr>
              <a:t> Непрерывная работа 24/7, ускорение производственных циклов</a:t>
            </a:r>
            <a:endParaRPr lang="ru-RU" sz="1000" dirty="0">
              <a:solidFill>
                <a:srgbClr val="D6E5E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7542" y="3672427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400" b="1" i="0">
                <a:solidFill>
                  <a:srgbClr val="5B5F71"/>
                </a:solidFill>
              </a:rPr>
              <a:t> Исключение человека из зон риска, предотвращение аварий</a:t>
            </a:r>
            <a:endParaRPr lang="ru-RU" sz="1000" dirty="0">
              <a:solidFill>
                <a:srgbClr val="D6E5EF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>
            <a:off x="1923292" y="3278066"/>
            <a:ext cx="1057335" cy="109791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505468"/>
          </a:solidFill>
          <a:ln w="12700">
            <a:solidFill>
              <a:srgbClr val="5B5F7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2046984" y="3560206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5B5F71"/>
                </a:solidFill>
              </a:rPr>
              <a:t>3</a:t>
            </a:r>
            <a:endParaRPr lang="ru-RU" sz="2800" b="1" dirty="0">
              <a:solidFill>
                <a:srgbClr val="D6E5E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6984" y="2449353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5B5F71"/>
                </a:solidFill>
              </a:rPr>
              <a:t>2</a:t>
            </a:r>
            <a:endParaRPr lang="ru-RU" sz="2800" b="1" dirty="0">
              <a:solidFill>
                <a:srgbClr val="D6E5E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1267" y="1351605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5B5F71"/>
                </a:solidFill>
              </a:rPr>
              <a:t>1</a:t>
            </a:r>
            <a:endParaRPr lang="ru-RU" sz="2800" b="1" dirty="0">
              <a:solidFill>
                <a:srgbClr val="D6E5E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3" name="Google Shape;2802;p107"/>
          <p:cNvCxnSpPr/>
          <p:nvPr/>
        </p:nvCxnSpPr>
        <p:spPr>
          <a:xfrm>
            <a:off x="318172" y="2346058"/>
            <a:ext cx="8182856" cy="1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533;p82"/>
          <p:cNvSpPr txBox="1">
            <a:spLocks noGrp="1"/>
          </p:cNvSpPr>
          <p:nvPr>
            <p:ph type="title"/>
          </p:nvPr>
        </p:nvSpPr>
        <p:spPr>
          <a:xfrm>
            <a:off x="289701" y="839320"/>
            <a:ext cx="363307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2000" b="0" i="0">
                <a:solidFill>
                  <a:srgbClr val="505468"/>
                </a:solidFill>
                <a:latin typeface="Arial Black"/>
              </a:rPr>
              <a:t>Определение автоматики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701" y="2354717"/>
            <a:ext cx="363307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5B5F71"/>
                </a:solidFill>
              </a:rPr>
              <a:t>Автоматика - наука и техника, позволяющие управлять процессами без или с минимальным участием человека. Основные понятия: автоматизированная система, управляемый объект, управляющее воздействие, датчик, исполнительный механизм, контроллер, обратная связь. Задачи: повышение производительности, оптимизация процессов, улучшение качества, безопасность, снижение затрат, управление сложными системами.</a:t>
            </a:r>
          </a:p>
        </p:txBody>
      </p:sp>
      <p:pic>
        <p:nvPicPr>
          <p:cNvPr id="34" name="Picture 3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35" y="0"/>
            <a:ext cx="5084065" cy="5143500"/>
          </a:xfrm>
          <a:prstGeom prst="rect">
            <a:avLst/>
          </a:prstGeom>
        </p:spPr>
      </p:pic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35" y="634716"/>
            <a:ext cx="5084065" cy="3874067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505468"/>
                </a:solidFill>
                <a:latin typeface="Arial Black"/>
              </a:rPr>
              <a:t>История развития автоматики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4000" b="0" i="0">
                <a:solidFill>
                  <a:srgbClr val="5B5F71"/>
                </a:solidFill>
              </a:rPr>
              <a:t>2</a:t>
            </a: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505468"/>
                </a:solidFill>
                <a:latin typeface="Arial Black"/>
              </a:rPr>
              <a:t>Этапы развития автоматизации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Группа 22"/>
          <p:cNvGrpSpPr/>
          <p:nvPr/>
        </p:nvGrpSpPr>
        <p:grpSpPr>
          <a:xfrm>
            <a:off x="225378" y="968901"/>
            <a:ext cx="8830230" cy="4159893"/>
            <a:chOff x="225378" y="968901"/>
            <a:chExt cx="8830230" cy="415989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225378" y="968901"/>
              <a:ext cx="8830230" cy="4159893"/>
              <a:chOff x="225378" y="968901"/>
              <a:chExt cx="8830230" cy="4159893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225378" y="968901"/>
                <a:ext cx="8818038" cy="3141421"/>
                <a:chOff x="155052" y="1261509"/>
                <a:chExt cx="8818038" cy="3141421"/>
              </a:xfrm>
            </p:grpSpPr>
            <p:cxnSp>
              <p:nvCxnSpPr>
                <p:cNvPr id="10" name="Прямая соединительная линия 9"/>
                <p:cNvCxnSpPr>
                  <a:stCxn id="29" idx="2"/>
                  <a:endCxn id="25" idx="0"/>
                </p:cNvCxnSpPr>
                <p:nvPr/>
              </p:nvCxnSpPr>
              <p:spPr>
                <a:xfrm>
                  <a:off x="4628689" y="2060823"/>
                  <a:ext cx="12192" cy="2249698"/>
                </a:xfrm>
                <a:prstGeom prst="line">
                  <a:avLst/>
                </a:prstGeom>
                <a:ln w="28575">
                  <a:solidFill>
                    <a:srgbClr val="EAEAE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Группа 5"/>
                <p:cNvGrpSpPr/>
                <p:nvPr/>
              </p:nvGrpSpPr>
              <p:grpSpPr>
                <a:xfrm>
                  <a:off x="155052" y="1261509"/>
                  <a:ext cx="8818038" cy="3141421"/>
                  <a:chOff x="100188" y="1554117"/>
                  <a:chExt cx="8818038" cy="3141421"/>
                </a:xfrm>
              </p:grpSpPr>
              <p:grpSp>
                <p:nvGrpSpPr>
                  <p:cNvPr id="3" name="Группа 2"/>
                  <p:cNvGrpSpPr/>
                  <p:nvPr/>
                </p:nvGrpSpPr>
                <p:grpSpPr>
                  <a:xfrm>
                    <a:off x="100188" y="1554117"/>
                    <a:ext cx="8818038" cy="2337344"/>
                    <a:chOff x="100188" y="1081548"/>
                    <a:chExt cx="8818038" cy="2337344"/>
                  </a:xfrm>
                </p:grpSpPr>
                <p:grpSp>
                  <p:nvGrpSpPr>
                    <p:cNvPr id="2" name="Группа 1"/>
                    <p:cNvGrpSpPr/>
                    <p:nvPr/>
                  </p:nvGrpSpPr>
                  <p:grpSpPr>
                    <a:xfrm>
                      <a:off x="3609062" y="1396754"/>
                      <a:ext cx="1929526" cy="1168551"/>
                      <a:chOff x="6350318" y="2052590"/>
                      <a:chExt cx="1929526" cy="1168551"/>
                    </a:xfrm>
                  </p:grpSpPr>
                  <p:sp>
                    <p:nvSpPr>
                      <p:cNvPr id="28" name="Shape 2"/>
                      <p:cNvSpPr/>
                      <p:nvPr/>
                    </p:nvSpPr>
                    <p:spPr>
                      <a:xfrm>
                        <a:off x="6350318" y="2279404"/>
                        <a:ext cx="753189" cy="30480"/>
                      </a:xfrm>
                      <a:prstGeom prst="roundRect">
                        <a:avLst>
                          <a:gd name="adj" fmla="val 105908"/>
                        </a:avLst>
                      </a:prstGeom>
                      <a:solidFill>
                        <a:srgbClr val="EAEAE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29" name="Shape 3"/>
                      <p:cNvSpPr/>
                      <p:nvPr/>
                    </p:nvSpPr>
                    <p:spPr>
                      <a:xfrm>
                        <a:off x="7073027" y="2052590"/>
                        <a:ext cx="484108" cy="484108"/>
                      </a:xfrm>
                      <a:prstGeom prst="roundRect">
                        <a:avLst>
                          <a:gd name="adj" fmla="val 6668"/>
                        </a:avLst>
                      </a:prstGeom>
                      <a:solidFill>
                        <a:srgbClr val="EAEAE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0" name="Text 4"/>
                      <p:cNvSpPr/>
                      <p:nvPr/>
                    </p:nvSpPr>
                    <p:spPr>
                      <a:xfrm>
                        <a:off x="7262892" y="2148869"/>
                        <a:ext cx="110609" cy="303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 anchor="t"/>
                      <a:lstStyle/>
                      <a:p>
                        <a:pPr marL="0" indent="0" algn="ctr">
                          <a:lnSpc>
                            <a:spcPts val="2350"/>
                          </a:lnSpc>
                          <a:buNone/>
                        </a:pPr>
                        <a:r>
                          <a:rPr lang="en-US" sz="2350" dirty="0">
                            <a:solidFill>
                              <a:srgbClr val="5B5F71"/>
                            </a:solidFill>
                            <a:latin typeface="Lora" pitchFamily="34" charset="0"/>
                            <a:ea typeface="Lora" pitchFamily="34" charset="-122"/>
                            <a:cs typeface="Lora" pitchFamily="34" charset="-120"/>
                          </a:rPr>
                          <a:t>1</a:t>
                        </a:r>
                        <a:endParaRPr lang="en-US" sz="2350" dirty="0">
                          <a:solidFill>
                            <a:srgbClr val="D6E5EF"/>
                          </a:solidFill>
                        </a:endParaRPr>
                      </a:p>
                    </p:txBody>
                  </p:sp>
                  <p:sp>
                    <p:nvSpPr>
                      <p:cNvPr id="37" name="Shape 7"/>
                      <p:cNvSpPr/>
                      <p:nvPr/>
                    </p:nvSpPr>
                    <p:spPr>
                      <a:xfrm>
                        <a:off x="7526655" y="3190661"/>
                        <a:ext cx="753189" cy="30480"/>
                      </a:xfrm>
                      <a:prstGeom prst="roundRect">
                        <a:avLst>
                          <a:gd name="adj" fmla="val 105908"/>
                        </a:avLst>
                      </a:prstGeom>
                      <a:solidFill>
                        <a:srgbClr val="EAEAE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</p:grpSp>
                <p:sp>
                  <p:nvSpPr>
                    <p:cNvPr id="65" name="Text 12"/>
                    <p:cNvSpPr/>
                    <p:nvPr/>
                  </p:nvSpPr>
                  <p:spPr>
                    <a:xfrm>
                      <a:off x="139116" y="1081548"/>
                      <a:ext cx="3323436" cy="4240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marL="0" indent="0" algn="r">
                        <a:buNone/>
                      </a:pPr>
                      <a:r>
                        <a:rPr sz="1300" b="0" i="0">
                          <a:solidFill>
                            <a:srgbClr val="505468"/>
                          </a:solidFill>
                          <a:latin typeface="Arial Black"/>
                        </a:rPr>
                        <a:t>Механическая автоматизация</a:t>
                      </a:r>
                      <a:endParaRPr lang="en-US" dirty="0">
                        <a:solidFill>
                          <a:srgbClr val="D87AB0"/>
                        </a:solidFill>
                        <a:latin typeface="Arial Black" panose="020B0A04020102020204" pitchFamily="34" charset="0"/>
                      </a:endParaRPr>
                    </a:p>
                  </p:txBody>
                </p:sp>
                <p:sp>
                  <p:nvSpPr>
                    <p:cNvPr id="66" name="Text 13"/>
                    <p:cNvSpPr/>
                    <p:nvPr/>
                  </p:nvSpPr>
                  <p:spPr>
                    <a:xfrm>
                      <a:off x="100188" y="1705583"/>
                      <a:ext cx="3323436" cy="710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t"/>
                    <a:lstStyle/>
                    <a:p>
                      <a:pPr marL="0" indent="0" algn="r">
                        <a:buNone/>
                      </a:pPr>
                      <a:r>
                        <a:rPr sz="1200" b="1" i="0">
                          <a:solidFill>
                            <a:srgbClr val="5B5F71"/>
                          </a:solidFill>
                          <a:latin typeface="Arial"/>
                        </a:rPr>
                        <a:t> до середины XX века. Примеры: водяные мельницы, ткацкие станки</a:t>
                      </a:r>
                      <a:endParaRPr lang="ru-RU" sz="1200" dirty="0">
                        <a:solidFill>
                          <a:srgbClr val="D6E5E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Text 12"/>
                    <p:cNvSpPr/>
                    <p:nvPr/>
                  </p:nvSpPr>
                  <p:spPr>
                    <a:xfrm>
                      <a:off x="5594790" y="2084542"/>
                      <a:ext cx="3323436" cy="4240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marL="0" indent="0">
                        <a:buNone/>
                      </a:pPr>
                      <a:r>
                        <a:rPr sz="1300" b="0" i="0">
                          <a:solidFill>
                            <a:srgbClr val="505468"/>
                          </a:solidFill>
                          <a:latin typeface="Arial Black"/>
                        </a:rPr>
                        <a:t>Электромеханическая автоматизация</a:t>
                      </a:r>
                      <a:endParaRPr lang="en-US" dirty="0">
                        <a:solidFill>
                          <a:srgbClr val="D87AB0"/>
                        </a:solidFill>
                        <a:latin typeface="Arial Black" panose="020B0A04020102020204" pitchFamily="34" charset="0"/>
                      </a:endParaRPr>
                    </a:p>
                  </p:txBody>
                </p:sp>
                <p:sp>
                  <p:nvSpPr>
                    <p:cNvPr id="68" name="Text 13"/>
                    <p:cNvSpPr/>
                    <p:nvPr/>
                  </p:nvSpPr>
                  <p:spPr>
                    <a:xfrm>
                      <a:off x="5555862" y="2708577"/>
                      <a:ext cx="3323436" cy="710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t"/>
                    <a:lstStyle/>
                    <a:p>
                      <a:pPr marL="0" indent="0">
                        <a:buNone/>
                      </a:pPr>
                      <a:r>
                        <a:rPr sz="1200" b="1" i="0">
                          <a:solidFill>
                            <a:srgbClr val="5B5F71"/>
                          </a:solidFill>
                          <a:latin typeface="Arial"/>
                        </a:rPr>
                        <a:t> середина XX века. Внедрение релейно-контактных схем</a:t>
                      </a:r>
                      <a:endParaRPr lang="ru-RU" sz="1200" dirty="0">
                        <a:solidFill>
                          <a:srgbClr val="D6E5E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7" name="Shape 3"/>
                  <p:cNvSpPr/>
                  <p:nvPr/>
                </p:nvSpPr>
                <p:spPr>
                  <a:xfrm>
                    <a:off x="4343963" y="3659994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8" name="Text 4"/>
                  <p:cNvSpPr/>
                  <p:nvPr/>
                </p:nvSpPr>
                <p:spPr>
                  <a:xfrm>
                    <a:off x="4529825" y="3748761"/>
                    <a:ext cx="110609" cy="3038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5B5F71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  <p:sp>
                <p:nvSpPr>
                  <p:cNvPr id="19" name="Text 12"/>
                  <p:cNvSpPr/>
                  <p:nvPr/>
                </p:nvSpPr>
                <p:spPr>
                  <a:xfrm>
                    <a:off x="179648" y="3361188"/>
                    <a:ext cx="3323436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r">
                      <a:buNone/>
                    </a:pPr>
                    <a:r>
                      <a:rPr sz="1300" b="0" i="0">
                        <a:solidFill>
                          <a:srgbClr val="505468"/>
                        </a:solidFill>
                        <a:latin typeface="Arial Black"/>
                      </a:rPr>
                      <a:t>Автоматизация на основе электроники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20" name="Text 13"/>
                  <p:cNvSpPr/>
                  <p:nvPr/>
                </p:nvSpPr>
                <p:spPr>
                  <a:xfrm>
                    <a:off x="140720" y="3985223"/>
                    <a:ext cx="3323436" cy="7103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 algn="r">
                      <a:buNone/>
                    </a:pPr>
                    <a:r>
                      <a:rPr sz="1200" b="1" i="0">
                        <a:solidFill>
                          <a:srgbClr val="5B5F71"/>
                        </a:solidFill>
                        <a:latin typeface="Arial"/>
                      </a:rPr>
                      <a:t> с конца XX века. Появление ПЛК и интегральных схем</a:t>
                    </a:r>
                    <a:endParaRPr lang="ru-RU" sz="12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Shape 2"/>
                  <p:cNvSpPr/>
                  <p:nvPr/>
                </p:nvSpPr>
                <p:spPr>
                  <a:xfrm>
                    <a:off x="3652748" y="3885445"/>
                    <a:ext cx="753189" cy="30480"/>
                  </a:xfrm>
                  <a:prstGeom prst="roundRect">
                    <a:avLst>
                      <a:gd name="adj" fmla="val 105908"/>
                    </a:avLst>
                  </a:prstGeom>
                  <a:solidFill>
                    <a:srgbClr val="EAEAE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</p:grpSp>
          <p:sp>
            <p:nvSpPr>
              <p:cNvPr id="24" name="Shape 7"/>
              <p:cNvSpPr/>
              <p:nvPr/>
            </p:nvSpPr>
            <p:spPr>
              <a:xfrm>
                <a:off x="4922781" y="4244727"/>
                <a:ext cx="753189" cy="30480"/>
              </a:xfrm>
              <a:prstGeom prst="roundRect">
                <a:avLst>
                  <a:gd name="adj" fmla="val 105908"/>
                </a:avLst>
              </a:prstGeom>
              <a:solidFill>
                <a:srgbClr val="EAEAE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" name="Shape 8"/>
              <p:cNvSpPr/>
              <p:nvPr/>
            </p:nvSpPr>
            <p:spPr>
              <a:xfrm>
                <a:off x="4469153" y="4017913"/>
                <a:ext cx="484108" cy="484108"/>
              </a:xfrm>
              <a:prstGeom prst="roundRect">
                <a:avLst>
                  <a:gd name="adj" fmla="val 6668"/>
                </a:avLst>
              </a:prstGeom>
              <a:solidFill>
                <a:srgbClr val="EAEAE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" name="Text 9"/>
              <p:cNvSpPr/>
              <p:nvPr/>
            </p:nvSpPr>
            <p:spPr>
              <a:xfrm>
                <a:off x="4626601" y="4123283"/>
                <a:ext cx="163116" cy="3038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50"/>
                  </a:lnSpc>
                  <a:buNone/>
                </a:pPr>
                <a:r>
                  <a:rPr lang="ru-RU" sz="2350" dirty="0">
                    <a:solidFill>
                      <a:srgbClr val="5B5F71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4</a:t>
                </a:r>
                <a:endParaRPr lang="en-US" sz="235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27" name="Text 12"/>
              <p:cNvSpPr/>
              <p:nvPr/>
            </p:nvSpPr>
            <p:spPr>
              <a:xfrm>
                <a:off x="5732172" y="3794444"/>
                <a:ext cx="3323436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505468"/>
                    </a:solidFill>
                    <a:latin typeface="Arial Black"/>
                  </a:rPr>
                  <a:t>Цифровая автоматизация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1" name="Text 13"/>
              <p:cNvSpPr/>
              <p:nvPr/>
            </p:nvSpPr>
            <p:spPr>
              <a:xfrm>
                <a:off x="5693244" y="4418479"/>
                <a:ext cx="3323436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настоящее время. Использование ИИ, облачных технологий и АСУТП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Shape 8"/>
            <p:cNvSpPr/>
            <p:nvPr/>
          </p:nvSpPr>
          <p:spPr>
            <a:xfrm>
              <a:off x="4464217" y="2195364"/>
              <a:ext cx="484108" cy="484108"/>
            </a:xfrm>
            <a:prstGeom prst="roundRect">
              <a:avLst>
                <a:gd name="adj" fmla="val 6668"/>
              </a:avLst>
            </a:prstGeom>
            <a:solidFill>
              <a:srgbClr val="EAEAEA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1" name="Text 9"/>
            <p:cNvSpPr/>
            <p:nvPr/>
          </p:nvSpPr>
          <p:spPr>
            <a:xfrm>
              <a:off x="4616761" y="2285494"/>
              <a:ext cx="163116" cy="303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50"/>
                </a:lnSpc>
                <a:buNone/>
              </a:pPr>
              <a:r>
                <a:rPr lang="en-US" sz="2350" dirty="0">
                  <a:solidFill>
                    <a:srgbClr val="5B5F71"/>
                  </a:solidFill>
                  <a:latin typeface="Lora" pitchFamily="34" charset="0"/>
                  <a:ea typeface="Lora" pitchFamily="34" charset="-122"/>
                  <a:cs typeface="Lora" pitchFamily="34" charset="-120"/>
                </a:rPr>
                <a:t>2</a:t>
              </a:r>
              <a:endParaRPr lang="en-US" sz="2350" dirty="0">
                <a:solidFill>
                  <a:srgbClr val="D6E5EF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/>
          <p:cNvGrpSpPr/>
          <p:nvPr/>
        </p:nvGrpSpPr>
        <p:grpSpPr>
          <a:xfrm>
            <a:off x="645822" y="1559531"/>
            <a:ext cx="7949612" cy="3446810"/>
            <a:chOff x="958242" y="1696691"/>
            <a:chExt cx="7949612" cy="34468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958242" y="396340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505468"/>
                    </a:solidFill>
                    <a:latin typeface="Arial Black"/>
                  </a:rPr>
                  <a:t>Норберт Винер (XX век)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кибернетика, управление и связь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958242" y="285763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505468"/>
                    </a:solidFill>
                    <a:latin typeface="Arial Black"/>
                  </a:rPr>
                  <a:t>Джеймс Уатт (XVIII век)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центробежный регулятор, автоматическое управление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958242" y="1696691"/>
              <a:ext cx="3350007" cy="1106932"/>
              <a:chOff x="831014" y="3740226"/>
              <a:chExt cx="3350006" cy="971876"/>
            </a:xfrm>
          </p:grpSpPr>
          <p:sp>
            <p:nvSpPr>
              <p:cNvPr id="75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505468"/>
                    </a:solidFill>
                    <a:latin typeface="Arial Black"/>
                  </a:rPr>
                  <a:t>Герон Александрийский (I век н.э.)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автоматические системы, обратная связь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584418" y="3931578"/>
              <a:ext cx="3323436" cy="1180098"/>
              <a:chOff x="831014" y="3716130"/>
              <a:chExt cx="3323435" cy="1036113"/>
            </a:xfrm>
          </p:grpSpPr>
          <p:sp>
            <p:nvSpPr>
              <p:cNvPr id="88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505468"/>
                    </a:solidFill>
                    <a:latin typeface="Arial Black"/>
                  </a:rPr>
                  <a:t>Гарри Найквист и Хендрик Боде (XX век)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устойчивость систем, предотвращение колебаний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5584416" y="2857633"/>
              <a:ext cx="3323437" cy="1124405"/>
              <a:chOff x="831014" y="3756999"/>
              <a:chExt cx="3323436" cy="987216"/>
            </a:xfrm>
          </p:grpSpPr>
          <p:sp>
            <p:nvSpPr>
              <p:cNvPr id="93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505468"/>
                    </a:solidFill>
                    <a:latin typeface="Arial Black"/>
                  </a:rPr>
                  <a:t>Клод Шеннон (XX век)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5B5F71"/>
                    </a:solidFill>
                    <a:latin typeface="Arial"/>
                  </a:rPr>
                  <a:t> теория информации, надежность передачи данных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315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Ключевые фигуры и изобретения в автоматике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793" y="162732"/>
            <a:ext cx="3113208" cy="2071237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505468"/>
                </a:solidFill>
                <a:latin typeface="Arial Black"/>
              </a:rPr>
              <a:t>Основные элементы автоматизированных систем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4000" b="0" i="0">
                <a:solidFill>
                  <a:srgbClr val="5B5F71"/>
                </a:solidFill>
              </a:rPr>
              <a:t>3</a:t>
            </a: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5B5F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33890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505468"/>
                </a:solidFill>
                <a:latin typeface="Arial Black"/>
              </a:rPr>
              <a:t>Датчики и сенсоры: ключевые элементы автоматизации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33" name="Google Shape;1534;p82"/>
          <p:cNvSpPr txBox="1">
            <a:spLocks/>
          </p:cNvSpPr>
          <p:nvPr/>
        </p:nvSpPr>
        <p:spPr>
          <a:xfrm>
            <a:off x="47034" y="1335653"/>
            <a:ext cx="5013818" cy="135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22962" y="2720473"/>
            <a:ext cx="7949611" cy="2285868"/>
            <a:chOff x="958242" y="2720473"/>
            <a:chExt cx="7949611" cy="2285868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958242" y="382624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505468"/>
                    </a:solidFill>
                    <a:latin typeface="Arial Black"/>
                  </a:rPr>
                  <a:t>Основные типы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5B5F71"/>
                    </a:solidFill>
                    <a:latin typeface="Arial"/>
                  </a:rPr>
                  <a:t>температура, давление, расход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Группа 39"/>
            <p:cNvGrpSpPr/>
            <p:nvPr/>
          </p:nvGrpSpPr>
          <p:grpSpPr>
            <a:xfrm>
              <a:off x="958242" y="272047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505468"/>
                    </a:solidFill>
                    <a:latin typeface="Arial Black"/>
                  </a:rPr>
                  <a:t>Датчики преобразуют физические величины в электрические сигналы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  <a:ea typeface="Tomorrow" pitchFamily="34" charset="-122"/>
                  <a:cs typeface="Tomorrow" pitchFamily="34" charset="-12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endParaRPr/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5584416" y="3826243"/>
              <a:ext cx="3323436" cy="1180098"/>
              <a:chOff x="831014" y="3716130"/>
              <a:chExt cx="3323435" cy="1036113"/>
            </a:xfrm>
          </p:grpSpPr>
          <p:sp>
            <p:nvSpPr>
              <p:cNvPr id="54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505468"/>
                    </a:solidFill>
                    <a:latin typeface="Arial Black"/>
                  </a:rPr>
                  <a:t>Применение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5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5B5F71"/>
                    </a:solidFill>
                    <a:latin typeface="Arial"/>
                  </a:rPr>
                  <a:t>промышленность, медицина, автомобилестроение, энергетика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5584416" y="2720473"/>
              <a:ext cx="3323437" cy="1124405"/>
              <a:chOff x="831014" y="3756999"/>
              <a:chExt cx="3323436" cy="987216"/>
            </a:xfrm>
          </p:grpSpPr>
          <p:sp>
            <p:nvSpPr>
              <p:cNvPr id="48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505468"/>
                    </a:solidFill>
                    <a:latin typeface="Arial Black"/>
                  </a:rPr>
                  <a:t>Принципы работы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1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5B5F71"/>
                    </a:solidFill>
                    <a:latin typeface="Arial"/>
                  </a:rPr>
                  <a:t>механические, электрические, электромагнитные эффекты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002" y="162732"/>
            <a:ext cx="2998790" cy="2071237"/>
          </a:xfrm>
          <a:prstGeom prst="rect">
            <a:avLst/>
          </a:prstGeom>
          <a:ln w="12700">
            <a:solidFill>
              <a:srgbClr val="5B5F7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rgbClr val="FA7AD8"/>
      </a:lt1>
      <a:dk2>
        <a:srgbClr val="222A35"/>
      </a:dk2>
      <a:lt2>
        <a:srgbClr val="D6DCE4"/>
      </a:lt2>
      <a:accent1>
        <a:srgbClr val="75707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6153</TotalTime>
  <Words>1164</Words>
  <Application>Microsoft Office PowerPoint</Application>
  <PresentationFormat>Экран (16:9)</PresentationFormat>
  <Paragraphs>217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 Black</vt:lpstr>
      <vt:lpstr>Lora</vt:lpstr>
      <vt:lpstr>Roboto Condensed Light</vt:lpstr>
      <vt:lpstr>Arial</vt:lpstr>
      <vt:lpstr>Tomorrow</vt:lpstr>
      <vt:lpstr>Lato</vt:lpstr>
      <vt:lpstr>DFMincho-SU</vt:lpstr>
      <vt:lpstr>Тема Office</vt:lpstr>
      <vt:lpstr>Введение в автоматику</vt:lpstr>
      <vt:lpstr>Введение: Автоматизация как ключевой элемент современной промышленности</vt:lpstr>
      <vt:lpstr>Презентация PowerPoint</vt:lpstr>
      <vt:lpstr>Определение автоматики</vt:lpstr>
      <vt:lpstr>История развития автоматики</vt:lpstr>
      <vt:lpstr>Презентация PowerPoint</vt:lpstr>
      <vt:lpstr>Ключевые фигуры и изобретения в автоматике</vt:lpstr>
      <vt:lpstr>Основные элементы автоматизированных систем</vt:lpstr>
      <vt:lpstr>Датчики и сенсоры: ключевые элементы автоматизации</vt:lpstr>
      <vt:lpstr>Презентация PowerPoint</vt:lpstr>
      <vt:lpstr>Презентация PowerPoint</vt:lpstr>
      <vt:lpstr>Интерфейс Человек-Машина (HMI)</vt:lpstr>
      <vt:lpstr>Типы автоматизации</vt:lpstr>
      <vt:lpstr>Жесткая автоматизация</vt:lpstr>
      <vt:lpstr>Особенности гибкой автоматизации</vt:lpstr>
      <vt:lpstr>Роль программного обеспечения в автоматизации</vt:lpstr>
      <vt:lpstr>Примеры применения автоматики в различных отраслях</vt:lpstr>
      <vt:lpstr>Автоматизированные сборочные линии</vt:lpstr>
      <vt:lpstr>Автоматизация в энергетике</vt:lpstr>
      <vt:lpstr>Презентация PowerPoint</vt:lpstr>
      <vt:lpstr>Эффективное управление инженерными системами зданий</vt:lpstr>
      <vt:lpstr>Перспективы развития автоматики</vt:lpstr>
      <vt:lpstr>Интернет вещей и его роль в автоматизации</vt:lpstr>
      <vt:lpstr>Оптимизация процессов на основе AI/ML</vt:lpstr>
      <vt:lpstr>Развитие коллаборативных роботов (коботов)</vt:lpstr>
      <vt:lpstr>Цифровой двойник: Виртуальная модель реальности</vt:lpstr>
      <vt:lpstr>Заключение</vt:lpstr>
      <vt:lpstr>Автоматизация в современном производстве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в автоматику - основы автоматики для начинающих</dc:title>
  <dc:creator>Ардрей Повный</dc:creator>
  <cp:keywords>Автоматика, автоматизация</cp:keywords>
  <cp:lastModifiedBy>Ардрей Повный</cp:lastModifiedBy>
  <cp:revision>736</cp:revision>
  <dcterms:modified xsi:type="dcterms:W3CDTF">2025-04-02T17:38:48Z</dcterms:modified>
</cp:coreProperties>
</file>