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3" r:id="rId1"/>
  </p:sldMasterIdLst>
  <p:notesMasterIdLst>
    <p:notesMasterId r:id="rId30"/>
  </p:notesMasterIdLst>
  <p:sldIdLst>
    <p:sldId id="434" r:id="rId2"/>
    <p:sldId id="436" r:id="rId3"/>
    <p:sldId id="437" r:id="rId4"/>
    <p:sldId id="438" r:id="rId5"/>
    <p:sldId id="439" r:id="rId6"/>
    <p:sldId id="440" r:id="rId7"/>
    <p:sldId id="441" r:id="rId8"/>
    <p:sldId id="442" r:id="rId9"/>
    <p:sldId id="443" r:id="rId10"/>
    <p:sldId id="444" r:id="rId11"/>
    <p:sldId id="445" r:id="rId12"/>
    <p:sldId id="446" r:id="rId13"/>
    <p:sldId id="447" r:id="rId14"/>
    <p:sldId id="448" r:id="rId15"/>
    <p:sldId id="449" r:id="rId16"/>
    <p:sldId id="450" r:id="rId17"/>
    <p:sldId id="451" r:id="rId18"/>
    <p:sldId id="452" r:id="rId19"/>
    <p:sldId id="453" r:id="rId20"/>
    <p:sldId id="454" r:id="rId21"/>
    <p:sldId id="455" r:id="rId22"/>
    <p:sldId id="456" r:id="rId23"/>
    <p:sldId id="457" r:id="rId24"/>
    <p:sldId id="458" r:id="rId25"/>
    <p:sldId id="459" r:id="rId26"/>
    <p:sldId id="460" r:id="rId27"/>
    <p:sldId id="461" r:id="rId28"/>
    <p:sldId id="463" r:id="rId29"/>
  </p:sldIdLst>
  <p:sldSz cx="9144000" cy="5143500" type="screen16x9"/>
  <p:notesSz cx="6858000" cy="9144000"/>
  <p:embeddedFontLst>
    <p:embeddedFont>
      <p:font typeface="DFMincho-SU" panose="020B0604020202020204" charset="-128"/>
      <p:regular r:id="rId31"/>
    </p:embeddedFont>
    <p:embeddedFont>
      <p:font typeface="Arial Black" panose="020B0A04020102020204" pitchFamily="34" charset="0"/>
      <p:bold r:id="rId32"/>
    </p:embeddedFont>
    <p:embeddedFont>
      <p:font typeface="Lato" panose="020F0502020204030203" pitchFamily="34" charset="0"/>
      <p:regular r:id="rId33"/>
      <p:bold r:id="rId34"/>
      <p:italic r:id="rId35"/>
      <p:boldItalic r:id="rId36"/>
    </p:embeddedFont>
    <p:embeddedFont>
      <p:font typeface="Lora" pitchFamily="2" charset="-52"/>
      <p:regular r:id="rId37"/>
      <p:bold r:id="rId38"/>
      <p:italic r:id="rId39"/>
      <p:boldItalic r:id="rId40"/>
    </p:embeddedFont>
    <p:embeddedFont>
      <p:font typeface="Roboto Condensed Light" panose="02000000000000000000" pitchFamily="2" charset="0"/>
      <p:regular r:id="rId41"/>
      <p:italic r:id="rId42"/>
    </p:embeddedFont>
    <p:embeddedFont>
      <p:font typeface="Tomorrow" panose="020B0604020202020204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070"/>
    <a:srgbClr val="000000"/>
    <a:srgbClr val="D6E5EF"/>
    <a:srgbClr val="FFFFFF"/>
    <a:srgbClr val="444752"/>
    <a:srgbClr val="FF99CC"/>
    <a:srgbClr val="D87AB0"/>
    <a:srgbClr val="252833"/>
    <a:srgbClr val="BD98FB"/>
    <a:srgbClr val="FB8C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58CBAD-5A46-40A9-9D71-84F31FE886C7}">
  <a:tblStyle styleId="{D258CBAD-5A46-40A9-9D71-84F31FE886C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96" autoAdjust="0"/>
    <p:restoredTop sz="94095" autoAdjust="0"/>
  </p:normalViewPr>
  <p:slideViewPr>
    <p:cSldViewPr snapToGrid="0">
      <p:cViewPr varScale="1">
        <p:scale>
          <a:sx n="142" d="100"/>
          <a:sy n="142" d="100"/>
        </p:scale>
        <p:origin x="348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0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92119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0000" y="2036975"/>
            <a:ext cx="4205100" cy="12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720000" y="3554725"/>
            <a:ext cx="4360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1909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userDrawn="1">
  <p:cSld name="Section Header 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>
            <a:spLocks noGrp="1"/>
          </p:cNvSpPr>
          <p:nvPr>
            <p:ph type="title"/>
          </p:nvPr>
        </p:nvSpPr>
        <p:spPr>
          <a:xfrm flipH="1">
            <a:off x="4151700" y="2036975"/>
            <a:ext cx="4205100" cy="12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84" name="Google Shape;184;p28"/>
          <p:cNvSpPr txBox="1">
            <a:spLocks noGrp="1"/>
          </p:cNvSpPr>
          <p:nvPr>
            <p:ph type="subTitle" idx="1"/>
          </p:nvPr>
        </p:nvSpPr>
        <p:spPr>
          <a:xfrm flipH="1">
            <a:off x="3996600" y="3554725"/>
            <a:ext cx="4360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7150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>
            <a:spLocks noGrp="1"/>
          </p:cNvSpPr>
          <p:nvPr>
            <p:ph type="title"/>
          </p:nvPr>
        </p:nvSpPr>
        <p:spPr>
          <a:xfrm>
            <a:off x="4191862" y="1745250"/>
            <a:ext cx="31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163" name="Google Shape;163;p25"/>
          <p:cNvSpPr txBox="1">
            <a:spLocks noGrp="1"/>
          </p:cNvSpPr>
          <p:nvPr>
            <p:ph type="subTitle" idx="1"/>
          </p:nvPr>
        </p:nvSpPr>
        <p:spPr>
          <a:xfrm>
            <a:off x="4191862" y="2420700"/>
            <a:ext cx="3151500" cy="11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78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1844950" y="1835525"/>
            <a:ext cx="49194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46" name="Google Shape;146;p22"/>
          <p:cNvSpPr txBox="1">
            <a:spLocks noGrp="1"/>
          </p:cNvSpPr>
          <p:nvPr>
            <p:ph type="subTitle" idx="1"/>
          </p:nvPr>
        </p:nvSpPr>
        <p:spPr>
          <a:xfrm>
            <a:off x="1844950" y="2682250"/>
            <a:ext cx="49662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229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title"/>
          </p:nvPr>
        </p:nvSpPr>
        <p:spPr>
          <a:xfrm>
            <a:off x="715100" y="1549000"/>
            <a:ext cx="4587600" cy="19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2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72" name="Google Shape;172;p26"/>
          <p:cNvSpPr txBox="1">
            <a:spLocks noGrp="1"/>
          </p:cNvSpPr>
          <p:nvPr>
            <p:ph type="subTitle" idx="1"/>
          </p:nvPr>
        </p:nvSpPr>
        <p:spPr>
          <a:xfrm>
            <a:off x="715100" y="3634200"/>
            <a:ext cx="4587600" cy="9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0539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720000" y="1207475"/>
            <a:ext cx="5475900" cy="26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524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Lato"/>
              <a:buNone/>
              <a:defRPr sz="1600" strike="noStrike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Poppins"/>
                <a:sym typeface="Poppins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○"/>
              <a:defRPr>
                <a:solidFill>
                  <a:schemeClr val="lt2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■"/>
              <a:defRPr>
                <a:solidFill>
                  <a:schemeClr val="lt2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●"/>
              <a:defRPr>
                <a:solidFill>
                  <a:schemeClr val="lt2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○"/>
              <a:defRPr>
                <a:solidFill>
                  <a:schemeClr val="lt2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■"/>
              <a:defRPr>
                <a:solidFill>
                  <a:schemeClr val="lt2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●"/>
              <a:defRPr>
                <a:solidFill>
                  <a:schemeClr val="lt2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○"/>
              <a:defRPr>
                <a:solidFill>
                  <a:schemeClr val="lt2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2845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233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>
                <a:solidFill>
                  <a:srgbClr val="D87AB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7844715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smtClean="0"/>
              <a:t>3/13/2025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95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24" r:id="rId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lectricalschool.inf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lectricalschool.info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Rectangle 4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35" name="Google Shape;435;p58"/>
          <p:cNvSpPr txBox="1">
            <a:spLocks noGrp="1"/>
          </p:cNvSpPr>
          <p:nvPr>
            <p:ph type="ctrTitle"/>
          </p:nvPr>
        </p:nvSpPr>
        <p:spPr>
          <a:xfrm>
            <a:off x="504749" y="2053786"/>
            <a:ext cx="8141817" cy="2200392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sz="3600" b="0" i="0">
                <a:solidFill>
                  <a:srgbClr val="AEB3D4"/>
                </a:solidFill>
                <a:latin typeface="Arial Black"/>
              </a:rPr>
              <a:t>Высоковольтные выключатели</a:t>
            </a:r>
            <a:endParaRPr lang="ru-RU" sz="3600" dirty="0">
              <a:latin typeface="Arial Black" panose="020B0A04020102020204" pitchFamily="34" charset="0"/>
              <a:cs typeface="Amatic SC" panose="020B0604020202020204" charset="-79"/>
            </a:endParaRPr>
          </a:p>
        </p:txBody>
      </p:sp>
      <p:cxnSp>
        <p:nvCxnSpPr>
          <p:cNvPr id="437" name="Google Shape;437;p58"/>
          <p:cNvCxnSpPr/>
          <p:nvPr/>
        </p:nvCxnSpPr>
        <p:spPr>
          <a:xfrm>
            <a:off x="585216" y="4433010"/>
            <a:ext cx="5620634" cy="8237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38" name="Picture 437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2522" cy="15061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CEC043-F111-6B14-D086-7375509C94A1}"/>
              </a:ext>
            </a:extLst>
          </p:cNvPr>
          <p:cNvSpPr txBox="1"/>
          <p:nvPr/>
        </p:nvSpPr>
        <p:spPr>
          <a:xfrm>
            <a:off x="1929653" y="4612341"/>
            <a:ext cx="5862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Повный А. В. «Школа для электрика» - </a:t>
            </a:r>
            <a:r>
              <a:rPr lang="en-US" dirty="0">
                <a:solidFill>
                  <a:srgbClr val="FFFFFF"/>
                </a:solidFill>
                <a:hlinkClick r:id="rId3"/>
              </a:rPr>
              <a:t>https://electricalschool.info/</a:t>
            </a:r>
            <a:r>
              <a:rPr lang="ru-RU" dirty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Rectangle 225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46" name="Google Shape;2246;p97"/>
          <p:cNvSpPr txBox="1">
            <a:spLocks noGrp="1"/>
          </p:cNvSpPr>
          <p:nvPr>
            <p:ph type="title"/>
          </p:nvPr>
        </p:nvSpPr>
        <p:spPr>
          <a:xfrm flipH="1">
            <a:off x="534010" y="1310640"/>
            <a:ext cx="7863230" cy="195243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sz="2400" b="0" i="0">
                <a:solidFill>
                  <a:srgbClr val="AEB3D4"/>
                </a:solidFill>
                <a:latin typeface="Arial Black"/>
              </a:rPr>
              <a:t>Типы высоковольтных выключателей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2248" name="Google Shape;2248;p97"/>
          <p:cNvSpPr txBox="1">
            <a:spLocks noGrp="1"/>
          </p:cNvSpPr>
          <p:nvPr>
            <p:ph type="title" idx="4294967295"/>
          </p:nvPr>
        </p:nvSpPr>
        <p:spPr>
          <a:xfrm>
            <a:off x="5875451" y="3319807"/>
            <a:ext cx="719137" cy="84137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2249" name="Google Shape;2249;p97"/>
          <p:cNvCxnSpPr/>
          <p:nvPr/>
        </p:nvCxnSpPr>
        <p:spPr>
          <a:xfrm>
            <a:off x="4063170" y="3237826"/>
            <a:ext cx="4343700" cy="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50" name="Picture 2249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5206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Rectangle 7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09" name="Google Shape;709;p65"/>
          <p:cNvSpPr txBox="1">
            <a:spLocks noGrp="1"/>
          </p:cNvSpPr>
          <p:nvPr>
            <p:ph type="title"/>
          </p:nvPr>
        </p:nvSpPr>
        <p:spPr>
          <a:xfrm>
            <a:off x="539496" y="26033"/>
            <a:ext cx="7884505" cy="125670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AEB3D4"/>
                </a:solidFill>
                <a:latin typeface="Arial Black"/>
              </a:rPr>
              <a:t>Масляные выключатели: Конструкция и Принцип Действия</a:t>
            </a:r>
            <a:endParaRPr sz="2000" dirty="0">
              <a:latin typeface="Arial Black" panose="020B0A04020102020204" pitchFamily="34" charset="0"/>
            </a:endParaRPr>
          </a:p>
        </p:txBody>
      </p:sp>
      <p:cxnSp>
        <p:nvCxnSpPr>
          <p:cNvPr id="741" name="Google Shape;741;p65"/>
          <p:cNvCxnSpPr/>
          <p:nvPr/>
        </p:nvCxnSpPr>
        <p:spPr>
          <a:xfrm rot="10800000">
            <a:off x="737450" y="4612975"/>
            <a:ext cx="6753000" cy="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/>
          <p:cNvSpPr txBox="1"/>
          <p:nvPr/>
        </p:nvSpPr>
        <p:spPr>
          <a:xfrm>
            <a:off x="539497" y="1219500"/>
            <a:ext cx="818022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Контакты:</a:t>
            </a:r>
            <a:r>
              <a:rPr sz="1200" b="0" i="0">
                <a:solidFill>
                  <a:srgbClr val="AEB3D4"/>
                </a:solidFill>
              </a:rPr>
              <a:t> Подвижные и неподвижные для коммутации.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Дугогасительная камера:</a:t>
            </a:r>
            <a:r>
              <a:rPr sz="1200" b="0" i="0">
                <a:solidFill>
                  <a:srgbClr val="AEB3D4"/>
                </a:solidFill>
              </a:rPr>
              <a:t> Гашение дуги в масле.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Масло:</a:t>
            </a:r>
            <a:r>
              <a:rPr sz="1200" b="0" i="0">
                <a:solidFill>
                  <a:srgbClr val="AEB3D4"/>
                </a:solidFill>
              </a:rPr>
              <a:t> Трансформаторное, для изоляции и гашения.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Привод:</a:t>
            </a:r>
            <a:r>
              <a:rPr sz="1200" b="0" i="0">
                <a:solidFill>
                  <a:srgbClr val="AEB3D4"/>
                </a:solidFill>
              </a:rPr>
              <a:t> Механизм для перемещения контактов.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Изоляторы:</a:t>
            </a:r>
            <a:r>
              <a:rPr sz="1200" b="0" i="0">
                <a:solidFill>
                  <a:srgbClr val="AEB3D4"/>
                </a:solidFill>
              </a:rPr>
              <a:t> Обеспечивают изоляцию токоведущих частей.</a:t>
            </a:r>
          </a:p>
          <a:p>
            <a:endParaRPr sz="1200" b="0" i="0">
              <a:solidFill>
                <a:srgbClr val="AEB3D4"/>
              </a:solidFill>
            </a:endParaRPr>
          </a:p>
          <a:p>
            <a:r>
              <a:rPr sz="1200" b="1" i="0">
                <a:solidFill>
                  <a:srgbClr val="AEB3D4"/>
                </a:solidFill>
              </a:rPr>
              <a:t>Принцип действия:</a:t>
            </a:r>
          </a:p>
          <a:p>
            <a:r>
              <a:rPr sz="1200" b="0" i="0">
                <a:solidFill>
                  <a:srgbClr val="AEB3D4"/>
                </a:solidFill>
              </a:rPr>
              <a:t>1. Возникновение электрической дуги.</a:t>
            </a:r>
          </a:p>
          <a:p>
            <a:r>
              <a:rPr sz="1200" b="0" i="0">
                <a:solidFill>
                  <a:srgbClr val="AEB3D4"/>
                </a:solidFill>
              </a:rPr>
              <a:t>2. Испарение масла и образование газового пузыря.</a:t>
            </a:r>
          </a:p>
          <a:p>
            <a:r>
              <a:rPr sz="1200" b="0" i="0">
                <a:solidFill>
                  <a:srgbClr val="AEB3D4"/>
                </a:solidFill>
              </a:rPr>
              <a:t>3. Охлаждение и изоляция дуги.</a:t>
            </a:r>
          </a:p>
          <a:p>
            <a:r>
              <a:rPr sz="1200" b="0" i="0">
                <a:solidFill>
                  <a:srgbClr val="AEB3D4"/>
                </a:solidFill>
              </a:rPr>
              <a:t>4. Деионизация пространства.</a:t>
            </a:r>
          </a:p>
          <a:p>
            <a:r>
              <a:rPr sz="1200" b="0" i="0">
                <a:solidFill>
                  <a:srgbClr val="AEB3D4"/>
                </a:solidFill>
              </a:rPr>
              <a:t>5. Гашение дуги при прохождении тока через ноль.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335653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" name="Группа 1"/>
          <p:cNvGrpSpPr/>
          <p:nvPr/>
        </p:nvGrpSpPr>
        <p:grpSpPr>
          <a:xfrm>
            <a:off x="645822" y="1559531"/>
            <a:ext cx="7949612" cy="3446810"/>
            <a:chOff x="958242" y="1696691"/>
            <a:chExt cx="7949612" cy="344681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958242" y="3963403"/>
              <a:ext cx="3323436" cy="1180098"/>
              <a:chOff x="831014" y="3716130"/>
              <a:chExt cx="3323435" cy="1036113"/>
            </a:xfrm>
          </p:grpSpPr>
          <p:sp>
            <p:nvSpPr>
              <p:cNvPr id="83" name="Text 12"/>
              <p:cNvSpPr/>
              <p:nvPr/>
            </p:nvSpPr>
            <p:spPr>
              <a:xfrm>
                <a:off x="831014" y="371613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FFFFFF"/>
                    </a:solidFill>
                    <a:latin typeface="Arial Black"/>
                  </a:rPr>
                  <a:t>Клапанный механизм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4" name="Text 13"/>
              <p:cNvSpPr/>
              <p:nvPr/>
            </p:nvSpPr>
            <p:spPr>
              <a:xfrm>
                <a:off x="831014" y="4128594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AEB3D4"/>
                    </a:solidFill>
                    <a:latin typeface="Arial"/>
                  </a:rPr>
                  <a:t> быстрое открытие для подачи воздуха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" name="Группа 53"/>
            <p:cNvGrpSpPr/>
            <p:nvPr/>
          </p:nvGrpSpPr>
          <p:grpSpPr>
            <a:xfrm>
              <a:off x="958242" y="2857633"/>
              <a:ext cx="3323437" cy="1124405"/>
              <a:chOff x="831014" y="3756999"/>
              <a:chExt cx="3323436" cy="987216"/>
            </a:xfrm>
          </p:grpSpPr>
          <p:sp>
            <p:nvSpPr>
              <p:cNvPr id="79" name="Text 12"/>
              <p:cNvSpPr/>
              <p:nvPr/>
            </p:nvSpPr>
            <p:spPr>
              <a:xfrm>
                <a:off x="831015" y="375699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FFFFFF"/>
                    </a:solidFill>
                    <a:latin typeface="Arial Black"/>
                  </a:rPr>
                  <a:t>Воздушный резервуар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0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AEB3D4"/>
                    </a:solidFill>
                    <a:latin typeface="Arial"/>
                  </a:rPr>
                  <a:t> хранение сжатого воздуха (15-40 атм)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Группа 54"/>
            <p:cNvGrpSpPr/>
            <p:nvPr/>
          </p:nvGrpSpPr>
          <p:grpSpPr>
            <a:xfrm>
              <a:off x="958242" y="1696691"/>
              <a:ext cx="3350007" cy="1106932"/>
              <a:chOff x="831014" y="3740226"/>
              <a:chExt cx="3350006" cy="971876"/>
            </a:xfrm>
          </p:grpSpPr>
          <p:sp>
            <p:nvSpPr>
              <p:cNvPr id="75" name="Text 12"/>
              <p:cNvSpPr/>
              <p:nvPr/>
            </p:nvSpPr>
            <p:spPr>
              <a:xfrm>
                <a:off x="831014" y="3740226"/>
                <a:ext cx="3350006" cy="3000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FFFFFF"/>
                    </a:solidFill>
                    <a:latin typeface="Arial Black"/>
                  </a:rPr>
                  <a:t>Камера дугогашения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76" name="Text 13"/>
              <p:cNvSpPr/>
              <p:nvPr/>
            </p:nvSpPr>
            <p:spPr>
              <a:xfrm>
                <a:off x="831014" y="4088453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AEB3D4"/>
                    </a:solidFill>
                    <a:latin typeface="Arial"/>
                  </a:rPr>
                  <a:t> контактная система, сопло Лаваля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5" name="Группа 84"/>
            <p:cNvGrpSpPr/>
            <p:nvPr/>
          </p:nvGrpSpPr>
          <p:grpSpPr>
            <a:xfrm>
              <a:off x="5584418" y="3931578"/>
              <a:ext cx="3323436" cy="1180098"/>
              <a:chOff x="831014" y="3716130"/>
              <a:chExt cx="3323435" cy="1036113"/>
            </a:xfrm>
          </p:grpSpPr>
          <p:sp>
            <p:nvSpPr>
              <p:cNvPr id="88" name="Text 12"/>
              <p:cNvSpPr/>
              <p:nvPr/>
            </p:nvSpPr>
            <p:spPr>
              <a:xfrm>
                <a:off x="831014" y="371613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FFFFFF"/>
                    </a:solidFill>
                    <a:latin typeface="Arial Black"/>
                  </a:rPr>
                  <a:t>Система управления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9" name="Text 13"/>
              <p:cNvSpPr/>
              <p:nvPr/>
            </p:nvSpPr>
            <p:spPr>
              <a:xfrm>
                <a:off x="831014" y="4128594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AEB3D4"/>
                    </a:solidFill>
                    <a:latin typeface="Arial"/>
                  </a:rPr>
                  <a:t> дистанционное управление и мониторинг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" name="Группа 89"/>
            <p:cNvGrpSpPr/>
            <p:nvPr/>
          </p:nvGrpSpPr>
          <p:grpSpPr>
            <a:xfrm>
              <a:off x="5584416" y="2857633"/>
              <a:ext cx="3323437" cy="1124405"/>
              <a:chOff x="831014" y="3756999"/>
              <a:chExt cx="3323436" cy="987216"/>
            </a:xfrm>
          </p:grpSpPr>
          <p:sp>
            <p:nvSpPr>
              <p:cNvPr id="93" name="Text 12"/>
              <p:cNvSpPr/>
              <p:nvPr/>
            </p:nvSpPr>
            <p:spPr>
              <a:xfrm>
                <a:off x="831015" y="375699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FFFFFF"/>
                    </a:solidFill>
                    <a:latin typeface="Arial Black"/>
                  </a:rPr>
                  <a:t>Изоляционная колонна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4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AEB3D4"/>
                    </a:solidFill>
                    <a:latin typeface="Arial"/>
                  </a:rPr>
                  <a:t> изоляция токоведущих частей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3" name="Google Shape;1533;p82"/>
          <p:cNvSpPr txBox="1">
            <a:spLocks noGrp="1"/>
          </p:cNvSpPr>
          <p:nvPr>
            <p:ph type="title"/>
          </p:nvPr>
        </p:nvSpPr>
        <p:spPr>
          <a:xfrm>
            <a:off x="211826" y="0"/>
            <a:ext cx="4732236" cy="133159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AEB3D4"/>
                </a:solidFill>
                <a:latin typeface="Arial Black"/>
              </a:rPr>
              <a:t>Конструкция воздушного выключателя</a:t>
            </a:r>
            <a:endParaRPr sz="2000" dirty="0">
              <a:latin typeface="Arial Black" panose="020B0A04020102020204" pitchFamily="34" charset="0"/>
            </a:endParaRP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418" y="162732"/>
            <a:ext cx="2803958" cy="2071237"/>
          </a:xfrm>
          <a:prstGeom prst="rect">
            <a:avLst/>
          </a:prstGeom>
          <a:ln w="12700">
            <a:solidFill>
              <a:srgbClr val="AEB3D4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3" name="Google Shape;2802;p107"/>
          <p:cNvCxnSpPr/>
          <p:nvPr/>
        </p:nvCxnSpPr>
        <p:spPr>
          <a:xfrm>
            <a:off x="318172" y="2346058"/>
            <a:ext cx="8182856" cy="1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1533;p82"/>
          <p:cNvSpPr txBox="1">
            <a:spLocks noGrp="1"/>
          </p:cNvSpPr>
          <p:nvPr>
            <p:ph type="title"/>
          </p:nvPr>
        </p:nvSpPr>
        <p:spPr>
          <a:xfrm>
            <a:off x="289701" y="839320"/>
            <a:ext cx="3721843" cy="148181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sz="2000" b="0" i="0">
                <a:solidFill>
                  <a:srgbClr val="AEB3D4"/>
                </a:solidFill>
                <a:latin typeface="Arial Black"/>
              </a:rPr>
              <a:t>Элегазовые выключатели (SF6)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701" y="2354717"/>
            <a:ext cx="372184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000" b="0" i="0">
                <a:solidFill>
                  <a:srgbClr val="AEB3D4"/>
                </a:solidFill>
              </a:rPr>
              <a:t>Элегазовые выключатели используют гексафторид серы (SF6) для гашения дуги. Основные элементы:</a:t>
            </a:r>
          </a:p>
          <a:p>
            <a:r>
              <a:rPr sz="1000" b="0" i="0">
                <a:solidFill>
                  <a:srgbClr val="AEB3D4"/>
                </a:solidFill>
              </a:rPr>
              <a:t>• Дугогасительная камера</a:t>
            </a:r>
          </a:p>
          <a:p>
            <a:r>
              <a:rPr sz="1000" b="0" i="0">
                <a:solidFill>
                  <a:srgbClr val="AEB3D4"/>
                </a:solidFill>
              </a:rPr>
              <a:t>• Система управления</a:t>
            </a:r>
          </a:p>
          <a:p>
            <a:r>
              <a:rPr sz="1000" b="0" i="0">
                <a:solidFill>
                  <a:srgbClr val="AEB3D4"/>
                </a:solidFill>
              </a:rPr>
              <a:t>• Газоплотный корпус</a:t>
            </a:r>
          </a:p>
          <a:p>
            <a:r>
              <a:rPr sz="1000" b="0" i="0">
                <a:solidFill>
                  <a:srgbClr val="AEB3D4"/>
                </a:solidFill>
              </a:rPr>
              <a:t>• Система контроля</a:t>
            </a:r>
          </a:p>
          <a:p>
            <a:endParaRPr sz="1000" b="0" i="0">
              <a:solidFill>
                <a:srgbClr val="AEB3D4"/>
              </a:solidFill>
            </a:endParaRPr>
          </a:p>
          <a:p>
            <a:r>
              <a:rPr sz="1000" b="0" i="0">
                <a:solidFill>
                  <a:srgbClr val="AEB3D4"/>
                </a:solidFill>
              </a:rPr>
              <a:t>Преимущества:</a:t>
            </a:r>
          </a:p>
          <a:p>
            <a:r>
              <a:rPr sz="1000" b="0" i="0">
                <a:solidFill>
                  <a:srgbClr val="AEB3D4"/>
                </a:solidFill>
              </a:rPr>
              <a:t>• Высокая дугогасящая способность</a:t>
            </a:r>
          </a:p>
          <a:p>
            <a:r>
              <a:rPr sz="1000" b="0" i="0">
                <a:solidFill>
                  <a:srgbClr val="AEB3D4"/>
                </a:solidFill>
              </a:rPr>
              <a:t>• Компактные размеры</a:t>
            </a:r>
          </a:p>
          <a:p>
            <a:r>
              <a:rPr sz="1000" b="0" i="0">
                <a:solidFill>
                  <a:srgbClr val="AEB3D4"/>
                </a:solidFill>
              </a:rPr>
              <a:t>• Надежность</a:t>
            </a:r>
          </a:p>
          <a:p>
            <a:r>
              <a:rPr sz="1000" b="0" i="0">
                <a:solidFill>
                  <a:srgbClr val="AEB3D4"/>
                </a:solidFill>
              </a:rPr>
              <a:t>• Низкий уровень шума</a:t>
            </a:r>
          </a:p>
          <a:p>
            <a:r>
              <a:rPr sz="1000" b="0" i="0">
                <a:solidFill>
                  <a:srgbClr val="AEB3D4"/>
                </a:solidFill>
              </a:rPr>
              <a:t>• Широкий диапазон температур</a:t>
            </a:r>
          </a:p>
          <a:p>
            <a:endParaRPr sz="1000" b="0" i="0">
              <a:solidFill>
                <a:srgbClr val="AEB3D4"/>
              </a:solidFill>
            </a:endParaRPr>
          </a:p>
          <a:p>
            <a:r>
              <a:rPr sz="1000" b="0" i="0">
                <a:solidFill>
                  <a:srgbClr val="AEB3D4"/>
                </a:solidFill>
              </a:rPr>
              <a:t>Недостатки:</a:t>
            </a:r>
          </a:p>
          <a:p>
            <a:r>
              <a:rPr sz="1000" b="0" i="0">
                <a:solidFill>
                  <a:srgbClr val="AEB3D4"/>
                </a:solidFill>
              </a:rPr>
              <a:t>• Высокая стоимость SF6</a:t>
            </a:r>
          </a:p>
          <a:p>
            <a:r>
              <a:rPr sz="1000" b="0" i="0">
                <a:solidFill>
                  <a:srgbClr val="AEB3D4"/>
                </a:solidFill>
              </a:rPr>
              <a:t>• Экологические риски</a:t>
            </a:r>
          </a:p>
          <a:p>
            <a:r>
              <a:rPr sz="1000" b="0" i="0">
                <a:solidFill>
                  <a:srgbClr val="AEB3D4"/>
                </a:solidFill>
              </a:rPr>
              <a:t>• Необходимость утилизации</a:t>
            </a:r>
          </a:p>
          <a:p>
            <a:r>
              <a:rPr sz="1000" b="0" i="0">
                <a:solidFill>
                  <a:srgbClr val="AEB3D4"/>
                </a:solidFill>
              </a:rPr>
              <a:t>• Токсичные продукты разложения</a:t>
            </a:r>
          </a:p>
        </p:txBody>
      </p:sp>
      <p:pic>
        <p:nvPicPr>
          <p:cNvPr id="34" name="Picture 3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704" y="0"/>
            <a:ext cx="4995296" cy="5143500"/>
          </a:xfrm>
          <a:prstGeom prst="rect">
            <a:avLst/>
          </a:prstGeom>
        </p:spPr>
      </p:pic>
      <p:pic>
        <p:nvPicPr>
          <p:cNvPr id="35" name="Picture 34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704" y="0"/>
            <a:ext cx="4995296" cy="5143499"/>
          </a:xfrm>
          <a:prstGeom prst="rect">
            <a:avLst/>
          </a:prstGeom>
          <a:ln w="9525"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Rectangle 7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09" name="Google Shape;709;p65"/>
          <p:cNvSpPr txBox="1">
            <a:spLocks noGrp="1"/>
          </p:cNvSpPr>
          <p:nvPr>
            <p:ph type="title"/>
          </p:nvPr>
        </p:nvSpPr>
        <p:spPr>
          <a:xfrm>
            <a:off x="539496" y="26033"/>
            <a:ext cx="7884505" cy="125670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AEB3D4"/>
                </a:solidFill>
                <a:latin typeface="Arial Black"/>
              </a:rPr>
              <a:t>Конструкция и принцип действия вакуумного выключателя</a:t>
            </a:r>
            <a:endParaRPr sz="2000" dirty="0">
              <a:latin typeface="Arial Black" panose="020B0A04020102020204" pitchFamily="34" charset="0"/>
            </a:endParaRPr>
          </a:p>
        </p:txBody>
      </p:sp>
      <p:cxnSp>
        <p:nvCxnSpPr>
          <p:cNvPr id="741" name="Google Shape;741;p65"/>
          <p:cNvCxnSpPr/>
          <p:nvPr/>
        </p:nvCxnSpPr>
        <p:spPr>
          <a:xfrm rot="10800000">
            <a:off x="737450" y="4612975"/>
            <a:ext cx="6753000" cy="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/>
          <p:cNvSpPr txBox="1"/>
          <p:nvPr/>
        </p:nvSpPr>
        <p:spPr>
          <a:xfrm>
            <a:off x="539497" y="1219500"/>
            <a:ext cx="818022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Вакуумная дугогасительная камера (ВДК):</a:t>
            </a:r>
          </a:p>
          <a:p>
            <a:r>
              <a:rPr sz="1200" b="0" i="0">
                <a:solidFill>
                  <a:srgbClr val="AEB3D4"/>
                </a:solidFill>
              </a:rPr>
              <a:t>  - Подвижные и неподвижные контакты</a:t>
            </a:r>
          </a:p>
          <a:p>
            <a:r>
              <a:rPr sz="1200" b="0" i="0">
                <a:solidFill>
                  <a:srgbClr val="AEB3D4"/>
                </a:solidFill>
              </a:rPr>
              <a:t>  - Экраны для защиты</a:t>
            </a:r>
          </a:p>
          <a:p>
            <a:r>
              <a:rPr sz="1200" b="0" i="0">
                <a:solidFill>
                  <a:srgbClr val="AEB3D4"/>
                </a:solidFill>
              </a:rPr>
              <a:t>  - Механизм перемещения контакта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Привод:</a:t>
            </a:r>
            <a:r>
              <a:rPr sz="1200" b="0" i="0">
                <a:solidFill>
                  <a:srgbClr val="AEB3D4"/>
                </a:solidFill>
              </a:rPr>
              <a:t> Механическое усилие для перемещения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Изоляция и корпус:</a:t>
            </a:r>
            <a:r>
              <a:rPr sz="1200" b="0" i="0">
                <a:solidFill>
                  <a:srgbClr val="AEB3D4"/>
                </a:solidFill>
              </a:rPr>
              <a:t> Защита и изоляция компонентов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Принцип действия:</a:t>
            </a:r>
            <a:r>
              <a:rPr sz="1200" b="0" i="0">
                <a:solidFill>
                  <a:srgbClr val="AEB3D4"/>
                </a:solidFill>
              </a:rPr>
              <a:t> Гашение дуги в высоком вакууме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Преимущества:</a:t>
            </a:r>
            <a:r>
              <a:rPr sz="1200" b="0" i="0">
                <a:solidFill>
                  <a:srgbClr val="AEB3D4"/>
                </a:solidFill>
              </a:rPr>
              <a:t> Высокая надежность, экологичность, компактность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Недостатки:</a:t>
            </a:r>
            <a:r>
              <a:rPr sz="1200" b="0" i="0">
                <a:solidFill>
                  <a:srgbClr val="AEB3D4"/>
                </a:solidFill>
              </a:rPr>
              <a:t> Высокая стоимость, необходимость проверки вакуума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Rectangle 6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49" name="Google Shape;649;p64"/>
          <p:cNvSpPr txBox="1">
            <a:spLocks noGrp="1"/>
          </p:cNvSpPr>
          <p:nvPr>
            <p:ph type="title"/>
          </p:nvPr>
        </p:nvSpPr>
        <p:spPr>
          <a:xfrm>
            <a:off x="701107" y="1906891"/>
            <a:ext cx="7813785" cy="182341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400" b="0" i="0">
                <a:solidFill>
                  <a:srgbClr val="AEB3D4"/>
                </a:solidFill>
                <a:latin typeface="Arial Black"/>
              </a:rPr>
              <a:t>Основные характеристики высоковольтных выключателей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650" name="Google Shape;650;p64"/>
          <p:cNvSpPr txBox="1">
            <a:spLocks noGrp="1"/>
          </p:cNvSpPr>
          <p:nvPr>
            <p:ph type="title" idx="4294967295"/>
          </p:nvPr>
        </p:nvSpPr>
        <p:spPr>
          <a:xfrm>
            <a:off x="2532587" y="3455831"/>
            <a:ext cx="874713" cy="116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652" name="Google Shape;652;p64"/>
          <p:cNvCxnSpPr/>
          <p:nvPr/>
        </p:nvCxnSpPr>
        <p:spPr>
          <a:xfrm>
            <a:off x="730680" y="3730306"/>
            <a:ext cx="4508100" cy="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3" name="Picture 65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2522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Google Shape;709;p65"/>
          <p:cNvSpPr txBox="1">
            <a:spLocks/>
          </p:cNvSpPr>
          <p:nvPr/>
        </p:nvSpPr>
        <p:spPr>
          <a:xfrm>
            <a:off x="539496" y="4088"/>
            <a:ext cx="8503920" cy="69539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sz="2000" b="0" i="0">
                <a:solidFill>
                  <a:srgbClr val="AEB3D4"/>
                </a:solidFill>
                <a:latin typeface="Arial Black"/>
              </a:rPr>
              <a:t>Номинальное напряжение и ток выключателя</a:t>
            </a:r>
            <a:endParaRPr lang="ru-RU" sz="20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2" name="Google Shape;1535;p82"/>
          <p:cNvCxnSpPr/>
          <p:nvPr/>
        </p:nvCxnSpPr>
        <p:spPr>
          <a:xfrm>
            <a:off x="617373" y="70327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" name="Группа 11"/>
          <p:cNvGrpSpPr/>
          <p:nvPr/>
        </p:nvGrpSpPr>
        <p:grpSpPr>
          <a:xfrm>
            <a:off x="174611" y="1115841"/>
            <a:ext cx="8818038" cy="3488893"/>
            <a:chOff x="155052" y="1106061"/>
            <a:chExt cx="8818038" cy="3488893"/>
          </a:xfrm>
        </p:grpSpPr>
        <p:cxnSp>
          <p:nvCxnSpPr>
            <p:cNvPr id="10" name="Прямая соединительная линия 9"/>
            <p:cNvCxnSpPr>
              <a:stCxn id="29" idx="2"/>
              <a:endCxn id="17" idx="0"/>
            </p:cNvCxnSpPr>
            <p:nvPr/>
          </p:nvCxnSpPr>
          <p:spPr>
            <a:xfrm>
              <a:off x="4628689" y="1905375"/>
              <a:ext cx="3048" cy="1654035"/>
            </a:xfrm>
            <a:prstGeom prst="line">
              <a:avLst/>
            </a:prstGeom>
            <a:ln w="28575">
              <a:solidFill>
                <a:srgbClr val="2B29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Группа 5"/>
            <p:cNvGrpSpPr/>
            <p:nvPr/>
          </p:nvGrpSpPr>
          <p:grpSpPr>
            <a:xfrm>
              <a:off x="155052" y="1106061"/>
              <a:ext cx="8818038" cy="3488893"/>
              <a:chOff x="100188" y="1398669"/>
              <a:chExt cx="8818038" cy="3488893"/>
            </a:xfrm>
          </p:grpSpPr>
          <p:grpSp>
            <p:nvGrpSpPr>
              <p:cNvPr id="3" name="Группа 2"/>
              <p:cNvGrpSpPr/>
              <p:nvPr/>
            </p:nvGrpSpPr>
            <p:grpSpPr>
              <a:xfrm>
                <a:off x="100188" y="1398669"/>
                <a:ext cx="8818038" cy="2501936"/>
                <a:chOff x="100188" y="926100"/>
                <a:chExt cx="8818038" cy="2501936"/>
              </a:xfrm>
            </p:grpSpPr>
            <p:grpSp>
              <p:nvGrpSpPr>
                <p:cNvPr id="2" name="Группа 1"/>
                <p:cNvGrpSpPr/>
                <p:nvPr/>
              </p:nvGrpSpPr>
              <p:grpSpPr>
                <a:xfrm>
                  <a:off x="3609062" y="1241306"/>
                  <a:ext cx="1929526" cy="1559957"/>
                  <a:chOff x="6350318" y="1897142"/>
                  <a:chExt cx="1929526" cy="1559957"/>
                </a:xfrm>
              </p:grpSpPr>
              <p:sp>
                <p:nvSpPr>
                  <p:cNvPr id="28" name="Shape 2"/>
                  <p:cNvSpPr/>
                  <p:nvPr/>
                </p:nvSpPr>
                <p:spPr>
                  <a:xfrm>
                    <a:off x="6350318" y="2123956"/>
                    <a:ext cx="753189" cy="30480"/>
                  </a:xfrm>
                  <a:prstGeom prst="roundRect">
                    <a:avLst>
                      <a:gd name="adj" fmla="val 105908"/>
                    </a:avLst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29" name="Shape 3"/>
                  <p:cNvSpPr/>
                  <p:nvPr/>
                </p:nvSpPr>
                <p:spPr>
                  <a:xfrm>
                    <a:off x="7073027" y="189714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" name="Text 4"/>
                  <p:cNvSpPr/>
                  <p:nvPr/>
                </p:nvSpPr>
                <p:spPr>
                  <a:xfrm>
                    <a:off x="7259717" y="1987272"/>
                    <a:ext cx="110609" cy="3038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en-US" sz="2350" dirty="0">
                        <a:solidFill>
                          <a:srgbClr val="AEB3D4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1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  <p:sp>
                <p:nvSpPr>
                  <p:cNvPr id="37" name="Shape 7"/>
                  <p:cNvSpPr/>
                  <p:nvPr/>
                </p:nvSpPr>
                <p:spPr>
                  <a:xfrm>
                    <a:off x="7526655" y="3199805"/>
                    <a:ext cx="753189" cy="30480"/>
                  </a:xfrm>
                  <a:prstGeom prst="roundRect">
                    <a:avLst>
                      <a:gd name="adj" fmla="val 105908"/>
                    </a:avLst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9" name="Shape 8"/>
                  <p:cNvSpPr/>
                  <p:nvPr/>
                </p:nvSpPr>
                <p:spPr>
                  <a:xfrm>
                    <a:off x="7073027" y="2972991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60" name="Text 9"/>
                  <p:cNvSpPr/>
                  <p:nvPr/>
                </p:nvSpPr>
                <p:spPr>
                  <a:xfrm>
                    <a:off x="7233463" y="3063121"/>
                    <a:ext cx="163116" cy="3038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en-US" sz="2350" dirty="0">
                        <a:solidFill>
                          <a:srgbClr val="AEB3D4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2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</p:grpSp>
            <p:sp>
              <p:nvSpPr>
                <p:cNvPr id="65" name="Text 12"/>
                <p:cNvSpPr/>
                <p:nvPr/>
              </p:nvSpPr>
              <p:spPr>
                <a:xfrm>
                  <a:off x="139116" y="926100"/>
                  <a:ext cx="3323436" cy="4240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indent="0" algn="r">
                    <a:buNone/>
                  </a:pPr>
                  <a:r>
                    <a:rPr sz="1400" b="0" i="0">
                      <a:solidFill>
                        <a:srgbClr val="FFFFFF"/>
                      </a:solidFill>
                      <a:latin typeface="Arial Black"/>
                    </a:rPr>
                    <a:t>Номинальное напряжение (Uном)</a:t>
                  </a:r>
                  <a:endParaRPr lang="en-US" dirty="0">
                    <a:solidFill>
                      <a:srgbClr val="D87AB0"/>
                    </a:solidFill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66" name="Text 13"/>
                <p:cNvSpPr/>
                <p:nvPr/>
              </p:nvSpPr>
              <p:spPr>
                <a:xfrm>
                  <a:off x="100188" y="1550135"/>
                  <a:ext cx="3323436" cy="71031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 anchor="t"/>
                <a:lstStyle/>
                <a:p>
                  <a:pPr marL="0" indent="0" algn="r">
                    <a:buNone/>
                  </a:pPr>
                  <a:r>
                    <a:rPr sz="1100" b="0" i="0">
                      <a:solidFill>
                        <a:srgbClr val="AEB3D4"/>
                      </a:solidFill>
                      <a:latin typeface="Arial"/>
                    </a:rPr>
                    <a:t>Действующее значение напряжения сети.</a:t>
                  </a:r>
                  <a:endParaRPr lang="ru-RU" sz="1200" dirty="0">
                    <a:solidFill>
                      <a:srgbClr val="D6E5E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r"/>
                  <a:r>
                    <a:rPr sz="1100" b="0" i="0">
                      <a:solidFill>
                        <a:srgbClr val="AEB3D4"/>
                      </a:solidFill>
                      <a:latin typeface="Arial"/>
                    </a:rPr>
                    <a:t>- Определяет уровень изоляции.</a:t>
                  </a:r>
                </a:p>
                <a:p>
                  <a:pPr algn="r"/>
                  <a:r>
                    <a:rPr sz="1100" b="0" i="0">
                      <a:solidFill>
                        <a:srgbClr val="AEB3D4"/>
                      </a:solidFill>
                      <a:latin typeface="Arial"/>
                    </a:rPr>
                    <a:t>- Выбор по номинальному напряжению с учетом перенапряжений</a:t>
                  </a:r>
                </a:p>
              </p:txBody>
            </p:sp>
            <p:sp>
              <p:nvSpPr>
                <p:cNvPr id="67" name="Text 12"/>
                <p:cNvSpPr/>
                <p:nvPr/>
              </p:nvSpPr>
              <p:spPr>
                <a:xfrm>
                  <a:off x="5594790" y="2093686"/>
                  <a:ext cx="3323436" cy="4240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indent="0">
                    <a:buNone/>
                  </a:pPr>
                  <a:r>
                    <a:rPr sz="1400" b="0" i="0">
                      <a:solidFill>
                        <a:srgbClr val="FFFFFF"/>
                      </a:solidFill>
                      <a:latin typeface="Arial Black"/>
                    </a:rPr>
                    <a:t>Номинальный ток (Iном)</a:t>
                  </a:r>
                  <a:endParaRPr lang="en-US" dirty="0">
                    <a:solidFill>
                      <a:srgbClr val="D87AB0"/>
                    </a:solidFill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68" name="Text 13"/>
                <p:cNvSpPr/>
                <p:nvPr/>
              </p:nvSpPr>
              <p:spPr>
                <a:xfrm>
                  <a:off x="5555862" y="2717721"/>
                  <a:ext cx="3323436" cy="71031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 anchor="t"/>
                <a:lstStyle/>
                <a:p>
                  <a:pPr marL="0" indent="0">
                    <a:buNone/>
                  </a:pPr>
                  <a:r>
                    <a:rPr sz="1100" b="0" i="0">
                      <a:solidFill>
                        <a:srgbClr val="AEB3D4"/>
                      </a:solidFill>
                      <a:latin typeface="Arial"/>
                    </a:rPr>
                    <a:t>Действующее значение тока, который выключатель может пропускать.</a:t>
                  </a:r>
                  <a:endParaRPr lang="ru-RU" sz="1200" dirty="0">
                    <a:solidFill>
                      <a:srgbClr val="D6E5E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sz="1100" b="0" i="0">
                      <a:solidFill>
                        <a:srgbClr val="AEB3D4"/>
                      </a:solidFill>
                      <a:latin typeface="Arial"/>
                    </a:rPr>
                    <a:t>- Определяет пропускную способность</a:t>
                  </a:r>
                </a:p>
              </p:txBody>
            </p:sp>
          </p:grpSp>
          <p:sp>
            <p:nvSpPr>
              <p:cNvPr id="17" name="Shape 3"/>
              <p:cNvSpPr/>
              <p:nvPr/>
            </p:nvSpPr>
            <p:spPr>
              <a:xfrm>
                <a:off x="4334819" y="3852018"/>
                <a:ext cx="484108" cy="484108"/>
              </a:xfrm>
              <a:prstGeom prst="roundRect">
                <a:avLst>
                  <a:gd name="adj" fmla="val 6668"/>
                </a:avLst>
              </a:prstGeom>
              <a:solidFill>
                <a:srgbClr val="2B2951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" name="Text 4"/>
              <p:cNvSpPr/>
              <p:nvPr/>
            </p:nvSpPr>
            <p:spPr>
              <a:xfrm>
                <a:off x="4518461" y="3956025"/>
                <a:ext cx="110609" cy="3038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50"/>
                  </a:lnSpc>
                  <a:buNone/>
                </a:pPr>
                <a:r>
                  <a:rPr lang="ru-RU" sz="2350" dirty="0">
                    <a:solidFill>
                      <a:srgbClr val="AEB3D4"/>
                    </a:solidFill>
                    <a:latin typeface="Lora" pitchFamily="34" charset="0"/>
                    <a:ea typeface="Lora" pitchFamily="34" charset="-122"/>
                    <a:cs typeface="Lora" pitchFamily="34" charset="-120"/>
                  </a:rPr>
                  <a:t>3</a:t>
                </a:r>
                <a:endParaRPr lang="en-US" sz="235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19" name="Text 12"/>
              <p:cNvSpPr/>
              <p:nvPr/>
            </p:nvSpPr>
            <p:spPr>
              <a:xfrm>
                <a:off x="179648" y="3553212"/>
                <a:ext cx="3323436" cy="4240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 algn="r">
                  <a:buNone/>
                </a:pPr>
                <a:r>
                  <a:rPr sz="1400" b="0" i="0">
                    <a:solidFill>
                      <a:srgbClr val="FFFFFF"/>
                    </a:solidFill>
                    <a:latin typeface="Arial Black"/>
                  </a:rPr>
                  <a:t>Взаимосвязь Uном и Iном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0" name="Text 13"/>
              <p:cNvSpPr/>
              <p:nvPr/>
            </p:nvSpPr>
            <p:spPr>
              <a:xfrm>
                <a:off x="140720" y="4177247"/>
                <a:ext cx="3323436" cy="710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 algn="r">
                  <a:buNone/>
                </a:pPr>
                <a:r>
                  <a:rPr sz="1100" b="0" i="0">
                    <a:solidFill>
                      <a:srgbClr val="AEB3D4"/>
                    </a:solidFill>
                    <a:latin typeface="Arial"/>
                  </a:rPr>
                  <a:t>Увеличение Uном требует увеличения габаритов.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r>
                  <a:rPr sz="1100" b="0" i="0">
                    <a:solidFill>
                      <a:srgbClr val="AEB3D4"/>
                    </a:solidFill>
                    <a:latin typeface="Arial"/>
                  </a:rPr>
                  <a:t>- Разные значения Iном для одного класса напряжения.</a:t>
                </a:r>
              </a:p>
              <a:p>
                <a:pPr algn="r"/>
                <a:r>
                  <a:rPr sz="1100" b="0" i="0">
                    <a:solidFill>
                      <a:srgbClr val="AEB3D4"/>
                    </a:solidFill>
                    <a:latin typeface="Arial"/>
                  </a:rPr>
                  <a:t>- Важно учитывать оба параметра для надежной работы</a:t>
                </a:r>
              </a:p>
            </p:txBody>
          </p:sp>
          <p:sp>
            <p:nvSpPr>
              <p:cNvPr id="21" name="Shape 2"/>
              <p:cNvSpPr/>
              <p:nvPr/>
            </p:nvSpPr>
            <p:spPr>
              <a:xfrm>
                <a:off x="3652748" y="4077469"/>
                <a:ext cx="753189" cy="30480"/>
              </a:xfrm>
              <a:prstGeom prst="roundRect">
                <a:avLst>
                  <a:gd name="adj" fmla="val 105908"/>
                </a:avLst>
              </a:prstGeom>
              <a:solidFill>
                <a:srgbClr val="2B2951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279994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77871" y="4428"/>
            <a:ext cx="4866191" cy="128677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AEB3D4"/>
                </a:solidFill>
                <a:latin typeface="Arial Black"/>
              </a:rPr>
              <a:t>Отключающая способность высоковольтного выключателя</a:t>
            </a:r>
            <a:endParaRPr sz="2000" dirty="0">
              <a:latin typeface="Arial Black" panose="020B0A04020102020204" pitchFamily="34" charset="0"/>
            </a:endParaRPr>
          </a:p>
        </p:txBody>
      </p:sp>
      <p:cxnSp>
        <p:nvCxnSpPr>
          <p:cNvPr id="57" name="Прямая соединительная линия 56"/>
          <p:cNvCxnSpPr>
            <a:stCxn id="50" idx="2"/>
          </p:cNvCxnSpPr>
          <p:nvPr/>
        </p:nvCxnSpPr>
        <p:spPr>
          <a:xfrm>
            <a:off x="7562085" y="3933627"/>
            <a:ext cx="3980" cy="381192"/>
          </a:xfrm>
          <a:prstGeom prst="line">
            <a:avLst/>
          </a:prstGeom>
          <a:ln w="19050">
            <a:solidFill>
              <a:srgbClr val="2B2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Группа 20"/>
          <p:cNvGrpSpPr/>
          <p:nvPr/>
        </p:nvGrpSpPr>
        <p:grpSpPr>
          <a:xfrm>
            <a:off x="308372" y="2595709"/>
            <a:ext cx="8498227" cy="2388582"/>
            <a:chOff x="308372" y="2595709"/>
            <a:chExt cx="8498227" cy="2388582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433950" y="2595709"/>
              <a:ext cx="8372649" cy="2388582"/>
              <a:chOff x="131801" y="2487567"/>
              <a:chExt cx="8372649" cy="2388582"/>
            </a:xfrm>
          </p:grpSpPr>
          <p:cxnSp>
            <p:nvCxnSpPr>
              <p:cNvPr id="66" name="Прямая соединительная линия 65"/>
              <p:cNvCxnSpPr/>
              <p:nvPr/>
            </p:nvCxnSpPr>
            <p:spPr>
              <a:xfrm>
                <a:off x="131801" y="3659433"/>
                <a:ext cx="8143613" cy="62502"/>
              </a:xfrm>
              <a:prstGeom prst="line">
                <a:avLst/>
              </a:prstGeom>
              <a:ln w="19050">
                <a:solidFill>
                  <a:srgbClr val="2B29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Группа 15"/>
              <p:cNvGrpSpPr/>
              <p:nvPr/>
            </p:nvGrpSpPr>
            <p:grpSpPr>
              <a:xfrm>
                <a:off x="1044554" y="2487567"/>
                <a:ext cx="7459896" cy="2388582"/>
                <a:chOff x="1372451" y="2563942"/>
                <a:chExt cx="7459896" cy="2388582"/>
              </a:xfrm>
            </p:grpSpPr>
            <p:grpSp>
              <p:nvGrpSpPr>
                <p:cNvPr id="2" name="Группа 1"/>
                <p:cNvGrpSpPr/>
                <p:nvPr/>
              </p:nvGrpSpPr>
              <p:grpSpPr>
                <a:xfrm>
                  <a:off x="1372451" y="3508141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31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2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en-US" sz="2350" dirty="0">
                        <a:solidFill>
                          <a:srgbClr val="AEB3D4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1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</p:grpSp>
            <p:grpSp>
              <p:nvGrpSpPr>
                <p:cNvPr id="33" name="Группа 32"/>
                <p:cNvGrpSpPr/>
                <p:nvPr/>
              </p:nvGrpSpPr>
              <p:grpSpPr>
                <a:xfrm>
                  <a:off x="2883031" y="3515734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34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5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AEB3D4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2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</p:grpSp>
            <p:grpSp>
              <p:nvGrpSpPr>
                <p:cNvPr id="39" name="Группа 38"/>
                <p:cNvGrpSpPr/>
                <p:nvPr/>
              </p:nvGrpSpPr>
              <p:grpSpPr>
                <a:xfrm>
                  <a:off x="4380484" y="3514612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40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41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AEB3D4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3</a:t>
                    </a:r>
                  </a:p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endParaRPr lang="en-US" sz="2350" dirty="0">
                      <a:solidFill>
                        <a:srgbClr val="CC99FF"/>
                      </a:solidFill>
                    </a:endParaRPr>
                  </a:p>
                </p:txBody>
              </p:sp>
            </p:grpSp>
            <p:grpSp>
              <p:nvGrpSpPr>
                <p:cNvPr id="45" name="Группа 44"/>
                <p:cNvGrpSpPr/>
                <p:nvPr/>
              </p:nvGrpSpPr>
              <p:grpSpPr>
                <a:xfrm>
                  <a:off x="5826531" y="3507882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46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47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AEB3D4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4</a:t>
                    </a:r>
                  </a:p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endParaRPr lang="en-US" sz="2350" dirty="0">
                      <a:solidFill>
                        <a:srgbClr val="CC99FF"/>
                      </a:solidFill>
                    </a:endParaRPr>
                  </a:p>
                </p:txBody>
              </p:sp>
            </p:grpSp>
            <p:grpSp>
              <p:nvGrpSpPr>
                <p:cNvPr id="48" name="Группа 47"/>
                <p:cNvGrpSpPr/>
                <p:nvPr/>
              </p:nvGrpSpPr>
              <p:grpSpPr>
                <a:xfrm>
                  <a:off x="7345838" y="3507882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49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0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AEB3D4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5</a:t>
                    </a:r>
                  </a:p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endParaRPr lang="en-US" sz="2350" dirty="0">
                      <a:solidFill>
                        <a:srgbClr val="CC99FF"/>
                      </a:solidFill>
                    </a:endParaRPr>
                  </a:p>
                </p:txBody>
              </p:sp>
            </p:grpSp>
            <p:grpSp>
              <p:nvGrpSpPr>
                <p:cNvPr id="14" name="Группа 13"/>
                <p:cNvGrpSpPr/>
                <p:nvPr/>
              </p:nvGrpSpPr>
              <p:grpSpPr>
                <a:xfrm>
                  <a:off x="1833759" y="2563942"/>
                  <a:ext cx="6998588" cy="2388582"/>
                  <a:chOff x="1833759" y="2563942"/>
                  <a:chExt cx="6998588" cy="2388582"/>
                </a:xfrm>
              </p:grpSpPr>
              <p:sp>
                <p:nvSpPr>
                  <p:cNvPr id="79" name="Text 12"/>
                  <p:cNvSpPr/>
                  <p:nvPr/>
                </p:nvSpPr>
                <p:spPr>
                  <a:xfrm>
                    <a:off x="1833759" y="2563942"/>
                    <a:ext cx="2560649" cy="43238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0" i="0">
                        <a:solidFill>
                          <a:srgbClr val="AEB3D4"/>
                        </a:solidFill>
                        <a:latin typeface="Arial Black"/>
                      </a:rPr>
                      <a:t>Характеризует максимальный ток КЗ, который выключатель может отключить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88" name="Text 12"/>
                  <p:cNvSpPr/>
                  <p:nvPr/>
                </p:nvSpPr>
                <p:spPr>
                  <a:xfrm>
                    <a:off x="3345392" y="4528459"/>
                    <a:ext cx="2560649" cy="4240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0" i="0">
                        <a:solidFill>
                          <a:srgbClr val="AEB3D4"/>
                        </a:solidFill>
                        <a:latin typeface="Arial Black"/>
                      </a:rPr>
                      <a:t>Недостаточная способность может привести к авариям и повреждениям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93" name="Text 12"/>
                  <p:cNvSpPr/>
                  <p:nvPr/>
                </p:nvSpPr>
                <p:spPr>
                  <a:xfrm>
                    <a:off x="4817875" y="2582296"/>
                    <a:ext cx="2491428" cy="40455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0" i="0">
                        <a:solidFill>
                          <a:srgbClr val="AEB3D4"/>
                        </a:solidFill>
                        <a:latin typeface="Arial Black"/>
                      </a:rPr>
                      <a:t>Расчет требует учета тока КЗ, восстанавливающегося напряжения, времени отключения и коэффициентов запаса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58" name="Text 12"/>
                  <p:cNvSpPr/>
                  <p:nvPr/>
                </p:nvSpPr>
                <p:spPr>
                  <a:xfrm>
                    <a:off x="6340919" y="4538213"/>
                    <a:ext cx="2491428" cy="40455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0" i="0">
                        <a:solidFill>
                          <a:srgbClr val="AEB3D4"/>
                        </a:solidFill>
                        <a:latin typeface="Arial Black"/>
                      </a:rPr>
                      <a:t>Важна для распределительных, магистральных и промышленных сетей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</p:grpSp>
          </p:grpSp>
        </p:grpSp>
        <p:cxnSp>
          <p:nvCxnSpPr>
            <p:cNvPr id="7" name="Прямая соединительная линия 6"/>
            <p:cNvCxnSpPr>
              <a:stCxn id="31" idx="2"/>
            </p:cNvCxnSpPr>
            <p:nvPr/>
          </p:nvCxnSpPr>
          <p:spPr>
            <a:xfrm flipH="1">
              <a:off x="1588696" y="4024016"/>
              <a:ext cx="61" cy="309511"/>
            </a:xfrm>
            <a:prstGeom prst="line">
              <a:avLst/>
            </a:prstGeom>
            <a:ln w="19050">
              <a:solidFill>
                <a:srgbClr val="2B29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>
              <a:endCxn id="34" idx="0"/>
            </p:cNvCxnSpPr>
            <p:nvPr/>
          </p:nvCxnSpPr>
          <p:spPr>
            <a:xfrm>
              <a:off x="3095490" y="3248392"/>
              <a:ext cx="3847" cy="299109"/>
            </a:xfrm>
            <a:prstGeom prst="line">
              <a:avLst/>
            </a:prstGeom>
            <a:ln w="19050">
              <a:solidFill>
                <a:srgbClr val="2B29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>
              <a:stCxn id="41" idx="2"/>
            </p:cNvCxnSpPr>
            <p:nvPr/>
          </p:nvCxnSpPr>
          <p:spPr>
            <a:xfrm>
              <a:off x="4596731" y="3940357"/>
              <a:ext cx="4040" cy="393170"/>
            </a:xfrm>
            <a:prstGeom prst="line">
              <a:avLst/>
            </a:prstGeom>
            <a:ln w="19050">
              <a:solidFill>
                <a:srgbClr val="2B29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>
              <a:endCxn id="46" idx="0"/>
            </p:cNvCxnSpPr>
            <p:nvPr/>
          </p:nvCxnSpPr>
          <p:spPr>
            <a:xfrm flipH="1">
              <a:off x="6042837" y="3283854"/>
              <a:ext cx="1" cy="255795"/>
            </a:xfrm>
            <a:prstGeom prst="line">
              <a:avLst/>
            </a:prstGeom>
            <a:ln w="19050">
              <a:solidFill>
                <a:srgbClr val="2B29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 12"/>
            <p:cNvSpPr/>
            <p:nvPr/>
          </p:nvSpPr>
          <p:spPr>
            <a:xfrm>
              <a:off x="308372" y="4470807"/>
              <a:ext cx="2560649" cy="4240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indent="0" algn="ctr">
                <a:buNone/>
              </a:pPr>
              <a:r>
                <a:rPr sz="1100" b="0" i="0">
                  <a:solidFill>
                    <a:srgbClr val="AEB3D4"/>
                  </a:solidFill>
                  <a:latin typeface="Arial Black"/>
                </a:rPr>
                <a:t>Ключевой параметр надежности и безопасности</a:t>
              </a:r>
              <a:endParaRPr lang="en-US" dirty="0">
                <a:solidFill>
                  <a:srgbClr val="D6E5EF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9" name="Google Shape;1534;p82"/>
          <p:cNvSpPr txBox="1">
            <a:spLocks/>
          </p:cNvSpPr>
          <p:nvPr/>
        </p:nvSpPr>
        <p:spPr>
          <a:xfrm>
            <a:off x="21804" y="1328675"/>
            <a:ext cx="5013818" cy="1142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tx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 algn="ctr"/>
            <a:endParaRPr lang="ru-RU" sz="1400" dirty="0">
              <a:solidFill>
                <a:srgbClr val="D6E5EF"/>
              </a:solidFill>
            </a:endParaRP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970" y="162732"/>
            <a:ext cx="3106855" cy="2071237"/>
          </a:xfrm>
          <a:prstGeom prst="rect">
            <a:avLst/>
          </a:prstGeom>
          <a:ln w="12700">
            <a:solidFill>
              <a:srgbClr val="AEB3D4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8" y="1371296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284501" y="222504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190284" y="814530"/>
            <a:ext cx="4732236" cy="138216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AEB3D4"/>
                </a:solidFill>
                <a:latin typeface="Arial Black"/>
              </a:rPr>
              <a:t>Время отключения высоковольтного выключателя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285" y="2508337"/>
            <a:ext cx="8824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AEB3D4"/>
                </a:solidFill>
              </a:rPr>
              <a:t>1. Критическое время отключения (КВО) - ключевой параметр для устойчивости энергосистемы.</a:t>
            </a:r>
          </a:p>
          <a:p>
            <a:r>
              <a:rPr sz="1200" b="0" i="0">
                <a:solidFill>
                  <a:srgbClr val="AEB3D4"/>
                </a:solidFill>
              </a:rPr>
              <a:t>2. Быстрое отключение минимизирует:</a:t>
            </a:r>
          </a:p>
          <a:p>
            <a:r>
              <a:rPr sz="1200" b="0" i="0">
                <a:solidFill>
                  <a:srgbClr val="AEB3D4"/>
                </a:solidFill>
              </a:rPr>
              <a:t>   - Нарушение статической и динамической устойчивости.</a:t>
            </a:r>
          </a:p>
          <a:p>
            <a:r>
              <a:rPr sz="1200" b="0" i="0">
                <a:solidFill>
                  <a:srgbClr val="AEB3D4"/>
                </a:solidFill>
              </a:rPr>
              <a:t>   - Изменение угла ротора генератора.</a:t>
            </a:r>
          </a:p>
          <a:p>
            <a:r>
              <a:rPr sz="1200" b="0" i="0">
                <a:solidFill>
                  <a:srgbClr val="AEB3D4"/>
                </a:solidFill>
              </a:rPr>
              <a:t>   - Падение напряжения и токи КЗ.</a:t>
            </a:r>
          </a:p>
          <a:p>
            <a:r>
              <a:rPr sz="1200" b="0" i="0">
                <a:solidFill>
                  <a:srgbClr val="AEB3D4"/>
                </a:solidFill>
              </a:rPr>
              <a:t>3. Влияние факторов:</a:t>
            </a:r>
          </a:p>
          <a:p>
            <a:r>
              <a:rPr sz="1200" b="0" i="0">
                <a:solidFill>
                  <a:srgbClr val="AEB3D4"/>
                </a:solidFill>
              </a:rPr>
              <a:t>   - Мощность и расположение КЗ.</a:t>
            </a:r>
          </a:p>
          <a:p>
            <a:r>
              <a:rPr sz="1200" b="0" i="0">
                <a:solidFill>
                  <a:srgbClr val="AEB3D4"/>
                </a:solidFill>
              </a:rPr>
              <a:t>   - Конфигурация сети и параметры оборудования.</a:t>
            </a:r>
          </a:p>
          <a:p>
            <a:r>
              <a:rPr sz="1200" b="0" i="0">
                <a:solidFill>
                  <a:srgbClr val="AEB3D4"/>
                </a:solidFill>
              </a:rPr>
              <a:t>4. Современные выключатели разрабатываются для повышения быстродействия и надежности.</a:t>
            </a: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971" y="274412"/>
            <a:ext cx="3106855" cy="2071237"/>
          </a:xfrm>
          <a:prstGeom prst="rect">
            <a:avLst/>
          </a:prstGeom>
          <a:ln w="12700">
            <a:solidFill>
              <a:srgbClr val="AEB3D4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" name="Rectangle 280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802" name="Google Shape;2802;p107"/>
          <p:cNvCxnSpPr/>
          <p:nvPr/>
        </p:nvCxnSpPr>
        <p:spPr>
          <a:xfrm>
            <a:off x="5230256" y="2303512"/>
            <a:ext cx="3776584" cy="1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1533;p82"/>
          <p:cNvSpPr txBox="1">
            <a:spLocks noGrp="1"/>
          </p:cNvSpPr>
          <p:nvPr>
            <p:ph type="title"/>
          </p:nvPr>
        </p:nvSpPr>
        <p:spPr>
          <a:xfrm>
            <a:off x="5230256" y="779616"/>
            <a:ext cx="3776584" cy="148181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sz="2000" b="0" i="0">
                <a:solidFill>
                  <a:srgbClr val="AEB3D4"/>
                </a:solidFill>
                <a:latin typeface="Arial Black"/>
              </a:rPr>
              <a:t>Факторы, влияющие на срок службы высоковольтного выключателя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30256" y="2303512"/>
            <a:ext cx="377658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Ток отключения:</a:t>
            </a:r>
            <a:r>
              <a:rPr sz="1200" b="0" i="0">
                <a:solidFill>
                  <a:srgbClr val="AEB3D4"/>
                </a:solidFill>
              </a:rPr>
              <a:t> Влияет на износ, особенно при коротком замыкании.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Количество операций:</a:t>
            </a:r>
            <a:r>
              <a:rPr sz="1200" b="0" i="0">
                <a:solidFill>
                  <a:srgbClr val="AEB3D4"/>
                </a:solidFill>
              </a:rPr>
              <a:t> Частота включает износ компонентов.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Тип отключаемого тока:</a:t>
            </a:r>
            <a:r>
              <a:rPr sz="1200" b="0" i="0">
                <a:solidFill>
                  <a:srgbClr val="AEB3D4"/>
                </a:solidFill>
              </a:rPr>
              <a:t> Индуктивные и емкостные токи создают перенапряжения.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Технологическое исполнение:</a:t>
            </a:r>
            <a:r>
              <a:rPr sz="1200" b="0" i="0">
                <a:solidFill>
                  <a:srgbClr val="AEB3D4"/>
                </a:solidFill>
              </a:rPr>
              <a:t> Конструкция и материалы влияют на ресурс.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Условия эксплуатации:</a:t>
            </a:r>
            <a:r>
              <a:rPr sz="1200" b="0" i="0">
                <a:solidFill>
                  <a:srgbClr val="AEB3D4"/>
                </a:solidFill>
              </a:rPr>
              <a:t> Температура, влажность и загрязненность ускоряют износ.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Техническое обслуживание:</a:t>
            </a:r>
            <a:r>
              <a:rPr sz="1200" b="0" i="0">
                <a:solidFill>
                  <a:srgbClr val="AEB3D4"/>
                </a:solidFill>
              </a:rPr>
              <a:t> Регулярные проверки продлевают срок службы.</a:t>
            </a:r>
          </a:p>
        </p:txBody>
      </p:sp>
      <p:pic>
        <p:nvPicPr>
          <p:cNvPr id="2803" name="Picture 280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3096" cy="5143500"/>
          </a:xfrm>
          <a:prstGeom prst="rect">
            <a:avLst/>
          </a:prstGeom>
        </p:spPr>
      </p:pic>
      <p:pic>
        <p:nvPicPr>
          <p:cNvPr id="2804" name="Picture 280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0125"/>
            <a:ext cx="5093096" cy="4003250"/>
          </a:xfrm>
          <a:prstGeom prst="rect">
            <a:avLst/>
          </a:prstGeom>
          <a:ln w="9525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" name="Rectangle 280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802" name="Google Shape;2802;p107"/>
          <p:cNvCxnSpPr/>
          <p:nvPr/>
        </p:nvCxnSpPr>
        <p:spPr>
          <a:xfrm>
            <a:off x="5230256" y="1489188"/>
            <a:ext cx="3776584" cy="1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1533;p82"/>
          <p:cNvSpPr txBox="1">
            <a:spLocks noGrp="1"/>
          </p:cNvSpPr>
          <p:nvPr>
            <p:ph type="title"/>
          </p:nvPr>
        </p:nvSpPr>
        <p:spPr>
          <a:xfrm>
            <a:off x="5230256" y="7371"/>
            <a:ext cx="3776584" cy="148181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sz="2000" b="0" i="0">
                <a:solidFill>
                  <a:srgbClr val="AEB3D4"/>
                </a:solidFill>
                <a:latin typeface="Arial Black"/>
              </a:rPr>
              <a:t>Роль высоковольтных выключателей в энергосистемах</a:t>
            </a:r>
            <a:endParaRPr sz="2000" dirty="0">
              <a:latin typeface="Arial Black" panose="020B0A040201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230256" y="1669247"/>
            <a:ext cx="3776584" cy="3132637"/>
            <a:chOff x="5236348" y="1669247"/>
            <a:chExt cx="3856410" cy="3132637"/>
          </a:xfrm>
        </p:grpSpPr>
        <p:grpSp>
          <p:nvGrpSpPr>
            <p:cNvPr id="47" name="Группа 46"/>
            <p:cNvGrpSpPr/>
            <p:nvPr/>
          </p:nvGrpSpPr>
          <p:grpSpPr>
            <a:xfrm>
              <a:off x="5236348" y="2329646"/>
              <a:ext cx="3829838" cy="499445"/>
              <a:chOff x="324611" y="3293427"/>
              <a:chExt cx="3829837" cy="438507"/>
            </a:xfrm>
          </p:grpSpPr>
          <p:sp>
            <p:nvSpPr>
              <p:cNvPr id="53" name="Shape 10"/>
              <p:cNvSpPr/>
              <p:nvPr/>
            </p:nvSpPr>
            <p:spPr>
              <a:xfrm>
                <a:off x="324611" y="3293427"/>
                <a:ext cx="438507" cy="438507"/>
              </a:xfrm>
              <a:prstGeom prst="roundRect">
                <a:avLst>
                  <a:gd name="adj" fmla="val 6668"/>
                </a:avLst>
              </a:prstGeom>
              <a:solidFill>
                <a:srgbClr val="2B2951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4" name="Text 11"/>
              <p:cNvSpPr/>
              <p:nvPr/>
            </p:nvSpPr>
            <p:spPr>
              <a:xfrm>
                <a:off x="446174" y="3398523"/>
                <a:ext cx="195263" cy="29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00"/>
                  </a:lnSpc>
                  <a:buNone/>
                </a:pPr>
                <a:r>
                  <a:rPr lang="en-US" sz="2300" dirty="0">
                    <a:solidFill>
                      <a:srgbClr val="AEB3D4"/>
                    </a:solidFill>
                    <a:latin typeface="Tomorrow" pitchFamily="34" charset="0"/>
                    <a:ea typeface="Tomorrow" pitchFamily="34" charset="-122"/>
                    <a:cs typeface="Tomorrow" pitchFamily="34" charset="-120"/>
                  </a:rPr>
                  <a:t>2</a:t>
                </a:r>
                <a:endParaRPr lang="en-US" sz="230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55" name="Text 12"/>
              <p:cNvSpPr/>
              <p:nvPr/>
            </p:nvSpPr>
            <p:spPr>
              <a:xfrm>
                <a:off x="831013" y="3334297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200" b="0" i="0">
                    <a:solidFill>
                      <a:srgbClr val="AEB3D4"/>
                    </a:solidFill>
                    <a:latin typeface="Arial Black"/>
                  </a:rPr>
                  <a:t>Поддержание стабильности энергосистемы</a:t>
                </a:r>
                <a:endParaRPr lang="en-US" dirty="0">
                  <a:solidFill>
                    <a:srgbClr val="D6E5EF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48" name="Группа 47"/>
            <p:cNvGrpSpPr/>
            <p:nvPr/>
          </p:nvGrpSpPr>
          <p:grpSpPr>
            <a:xfrm>
              <a:off x="5236350" y="1669247"/>
              <a:ext cx="3856408" cy="499444"/>
              <a:chOff x="324613" y="3716129"/>
              <a:chExt cx="3856407" cy="438507"/>
            </a:xfrm>
          </p:grpSpPr>
          <p:sp>
            <p:nvSpPr>
              <p:cNvPr id="49" name="Shape 10"/>
              <p:cNvSpPr/>
              <p:nvPr/>
            </p:nvSpPr>
            <p:spPr>
              <a:xfrm>
                <a:off x="324613" y="3716129"/>
                <a:ext cx="438507" cy="438507"/>
              </a:xfrm>
              <a:prstGeom prst="roundRect">
                <a:avLst>
                  <a:gd name="adj" fmla="val 6668"/>
                </a:avLst>
              </a:prstGeom>
              <a:solidFill>
                <a:srgbClr val="2B2951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0" name="Text 11"/>
              <p:cNvSpPr/>
              <p:nvPr/>
            </p:nvSpPr>
            <p:spPr>
              <a:xfrm>
                <a:off x="446176" y="3821225"/>
                <a:ext cx="195263" cy="29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00"/>
                  </a:lnSpc>
                  <a:buNone/>
                </a:pPr>
                <a:r>
                  <a:rPr lang="en-US" sz="2300" dirty="0">
                    <a:solidFill>
                      <a:srgbClr val="AEB3D4"/>
                    </a:solidFill>
                    <a:latin typeface="Tomorrow" pitchFamily="34" charset="0"/>
                    <a:ea typeface="Tomorrow" pitchFamily="34" charset="-122"/>
                    <a:cs typeface="Tomorrow" pitchFamily="34" charset="-120"/>
                  </a:rPr>
                  <a:t>1</a:t>
                </a:r>
                <a:endParaRPr lang="en-US" sz="230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51" name="Text 12"/>
              <p:cNvSpPr/>
              <p:nvPr/>
            </p:nvSpPr>
            <p:spPr>
              <a:xfrm>
                <a:off x="831014" y="3740226"/>
                <a:ext cx="3350006" cy="3000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200" b="0" i="0">
                    <a:solidFill>
                      <a:srgbClr val="AEB3D4"/>
                    </a:solidFill>
                    <a:latin typeface="Arial Black"/>
                  </a:rPr>
                  <a:t>Защита оборудования от повреждений</a:t>
                </a:r>
                <a:endParaRPr lang="en-US" dirty="0">
                  <a:solidFill>
                    <a:srgbClr val="D6E5EF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24" name="Shape 10"/>
            <p:cNvSpPr/>
            <p:nvPr/>
          </p:nvSpPr>
          <p:spPr>
            <a:xfrm>
              <a:off x="5236348" y="3637099"/>
              <a:ext cx="438507" cy="499445"/>
            </a:xfrm>
            <a:prstGeom prst="roundRect">
              <a:avLst>
                <a:gd name="adj" fmla="val 6668"/>
              </a:avLst>
            </a:prstGeom>
            <a:solidFill>
              <a:srgbClr val="2B2951"/>
            </a:solidFill>
            <a:ln>
              <a:noFill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" name="Text 11"/>
            <p:cNvSpPr/>
            <p:nvPr/>
          </p:nvSpPr>
          <p:spPr>
            <a:xfrm>
              <a:off x="5357911" y="3756800"/>
              <a:ext cx="195263" cy="333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300"/>
                </a:lnSpc>
                <a:buNone/>
              </a:pPr>
              <a:r>
                <a:rPr lang="ru-RU" sz="2300" dirty="0">
                  <a:solidFill>
                    <a:srgbClr val="AEB3D4"/>
                  </a:solidFill>
                  <a:latin typeface="Tomorrow" pitchFamily="34" charset="0"/>
                  <a:ea typeface="Tomorrow" pitchFamily="34" charset="-122"/>
                  <a:cs typeface="Tomorrow" pitchFamily="34" charset="-120"/>
                </a:rPr>
                <a:t>4</a:t>
              </a:r>
              <a:endParaRPr lang="en-US" sz="2300" dirty="0">
                <a:solidFill>
                  <a:srgbClr val="D6E5EF"/>
                </a:solidFill>
              </a:endParaRPr>
            </a:p>
          </p:txBody>
        </p:sp>
        <p:sp>
          <p:nvSpPr>
            <p:cNvPr id="26" name="Text 12"/>
            <p:cNvSpPr/>
            <p:nvPr/>
          </p:nvSpPr>
          <p:spPr>
            <a:xfrm>
              <a:off x="5742750" y="3683649"/>
              <a:ext cx="3323436" cy="3043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 Black"/>
                </a:rPr>
                <a:t>Интеграция возобновляемых источников энергии</a:t>
              </a:r>
              <a:endParaRPr lang="en-US" dirty="0">
                <a:solidFill>
                  <a:srgbClr val="D6E5E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7" name="Shape 10"/>
            <p:cNvSpPr/>
            <p:nvPr/>
          </p:nvSpPr>
          <p:spPr>
            <a:xfrm>
              <a:off x="5236350" y="2976700"/>
              <a:ext cx="438507" cy="499444"/>
            </a:xfrm>
            <a:prstGeom prst="roundRect">
              <a:avLst>
                <a:gd name="adj" fmla="val 6668"/>
              </a:avLst>
            </a:prstGeom>
            <a:solidFill>
              <a:srgbClr val="2B2951"/>
            </a:solidFill>
            <a:ln>
              <a:noFill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" name="Text 11"/>
            <p:cNvSpPr/>
            <p:nvPr/>
          </p:nvSpPr>
          <p:spPr>
            <a:xfrm>
              <a:off x="5357913" y="3096401"/>
              <a:ext cx="195263" cy="333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300"/>
                </a:lnSpc>
                <a:buNone/>
              </a:pPr>
              <a:r>
                <a:rPr lang="ru-RU" sz="2300" dirty="0">
                  <a:solidFill>
                    <a:srgbClr val="AEB3D4"/>
                  </a:solidFill>
                  <a:latin typeface="Tomorrow" pitchFamily="34" charset="0"/>
                  <a:ea typeface="Tomorrow" pitchFamily="34" charset="-122"/>
                  <a:cs typeface="Tomorrow" pitchFamily="34" charset="-120"/>
                </a:rPr>
                <a:t>3</a:t>
              </a:r>
              <a:endParaRPr lang="en-US" sz="2300" dirty="0">
                <a:solidFill>
                  <a:srgbClr val="D6E5EF"/>
                </a:solidFill>
              </a:endParaRPr>
            </a:p>
          </p:txBody>
        </p:sp>
        <p:sp>
          <p:nvSpPr>
            <p:cNvPr id="29" name="Text 12"/>
            <p:cNvSpPr/>
            <p:nvPr/>
          </p:nvSpPr>
          <p:spPr>
            <a:xfrm>
              <a:off x="5742751" y="3004146"/>
              <a:ext cx="3350007" cy="3417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 Black"/>
                </a:rPr>
                <a:t>Обеспечение безопасности персонала</a:t>
              </a:r>
              <a:endParaRPr lang="en-US" dirty="0">
                <a:solidFill>
                  <a:srgbClr val="D6E5E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0" name="Shape 10"/>
            <p:cNvSpPr/>
            <p:nvPr/>
          </p:nvSpPr>
          <p:spPr>
            <a:xfrm>
              <a:off x="5236348" y="4302439"/>
              <a:ext cx="438507" cy="499445"/>
            </a:xfrm>
            <a:prstGeom prst="roundRect">
              <a:avLst>
                <a:gd name="adj" fmla="val 6668"/>
              </a:avLst>
            </a:prstGeom>
            <a:solidFill>
              <a:srgbClr val="2B2951"/>
            </a:solidFill>
            <a:ln>
              <a:noFill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" name="Text 11"/>
            <p:cNvSpPr/>
            <p:nvPr/>
          </p:nvSpPr>
          <p:spPr>
            <a:xfrm>
              <a:off x="5357911" y="4422140"/>
              <a:ext cx="195263" cy="333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300"/>
                </a:lnSpc>
                <a:buNone/>
              </a:pPr>
              <a:r>
                <a:rPr lang="ru-RU" sz="2300" dirty="0">
                  <a:solidFill>
                    <a:srgbClr val="AEB3D4"/>
                  </a:solidFill>
                  <a:latin typeface="Tomorrow" pitchFamily="34" charset="0"/>
                  <a:ea typeface="Tomorrow" pitchFamily="34" charset="-122"/>
                  <a:cs typeface="Tomorrow" pitchFamily="34" charset="-120"/>
                </a:rPr>
                <a:t>5</a:t>
              </a:r>
              <a:endParaRPr lang="en-US" sz="2300" dirty="0">
                <a:solidFill>
                  <a:srgbClr val="D6E5EF"/>
                </a:solidFill>
              </a:endParaRPr>
            </a:p>
          </p:txBody>
        </p:sp>
        <p:sp>
          <p:nvSpPr>
            <p:cNvPr id="33" name="Text 12"/>
            <p:cNvSpPr/>
            <p:nvPr/>
          </p:nvSpPr>
          <p:spPr>
            <a:xfrm>
              <a:off x="5742750" y="4348989"/>
              <a:ext cx="3323436" cy="3043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 Black"/>
                </a:rPr>
                <a:t>Современные требования к электроснабжению</a:t>
              </a:r>
              <a:endParaRPr lang="en-US" dirty="0">
                <a:solidFill>
                  <a:srgbClr val="D6E5EF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2803" name="Picture 280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3096" cy="5143500"/>
          </a:xfrm>
          <a:prstGeom prst="rect">
            <a:avLst/>
          </a:prstGeom>
        </p:spPr>
      </p:pic>
      <p:pic>
        <p:nvPicPr>
          <p:cNvPr id="2804" name="Picture 280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02"/>
            <a:ext cx="5093096" cy="5093096"/>
          </a:xfrm>
          <a:prstGeom prst="rect">
            <a:avLst/>
          </a:prstGeom>
          <a:ln w="9525"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Rectangle 225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46" name="Google Shape;2246;p97"/>
          <p:cNvSpPr txBox="1">
            <a:spLocks noGrp="1"/>
          </p:cNvSpPr>
          <p:nvPr>
            <p:ph type="title"/>
          </p:nvPr>
        </p:nvSpPr>
        <p:spPr>
          <a:xfrm flipH="1">
            <a:off x="534010" y="1310640"/>
            <a:ext cx="7863230" cy="195243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sz="2400" b="0" i="0">
                <a:solidFill>
                  <a:srgbClr val="AEB3D4"/>
                </a:solidFill>
                <a:latin typeface="Arial Black"/>
              </a:rPr>
              <a:t>Современные тенденции в развитии высоковольтных выключателей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2248" name="Google Shape;2248;p97"/>
          <p:cNvSpPr txBox="1">
            <a:spLocks noGrp="1"/>
          </p:cNvSpPr>
          <p:nvPr>
            <p:ph type="title" idx="4294967295"/>
          </p:nvPr>
        </p:nvSpPr>
        <p:spPr>
          <a:xfrm>
            <a:off x="5875451" y="3319807"/>
            <a:ext cx="719137" cy="84137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2249" name="Google Shape;2249;p97"/>
          <p:cNvCxnSpPr/>
          <p:nvPr/>
        </p:nvCxnSpPr>
        <p:spPr>
          <a:xfrm>
            <a:off x="4063170" y="3237826"/>
            <a:ext cx="4343700" cy="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50" name="Picture 2249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5206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3" name="Google Shape;2802;p107"/>
          <p:cNvCxnSpPr/>
          <p:nvPr/>
        </p:nvCxnSpPr>
        <p:spPr>
          <a:xfrm>
            <a:off x="318172" y="2346058"/>
            <a:ext cx="8182856" cy="1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1533;p82"/>
          <p:cNvSpPr txBox="1">
            <a:spLocks noGrp="1"/>
          </p:cNvSpPr>
          <p:nvPr>
            <p:ph type="title"/>
          </p:nvPr>
        </p:nvSpPr>
        <p:spPr>
          <a:xfrm>
            <a:off x="289701" y="839320"/>
            <a:ext cx="4471376" cy="148181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sz="2000" b="0" i="0">
                <a:solidFill>
                  <a:srgbClr val="AEB3D4"/>
                </a:solidFill>
                <a:latin typeface="Arial Black"/>
              </a:rPr>
              <a:t>Микропроцессорные системы управления в высоковольтных выключателях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701" y="2354717"/>
            <a:ext cx="447137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Ключевые функции МПСУ:</a:t>
            </a:r>
          </a:p>
          <a:p>
            <a:r>
              <a:rPr sz="1200" b="0" i="0">
                <a:solidFill>
                  <a:srgbClr val="AEB3D4"/>
                </a:solidFill>
              </a:rPr>
              <a:t>  - Управление коммутацией</a:t>
            </a:r>
          </a:p>
          <a:p>
            <a:r>
              <a:rPr sz="1200" b="0" i="0">
                <a:solidFill>
                  <a:srgbClr val="AEB3D4"/>
                </a:solidFill>
              </a:rPr>
              <a:t>  - Защита от аварий</a:t>
            </a:r>
          </a:p>
          <a:p>
            <a:r>
              <a:rPr sz="1200" b="0" i="0">
                <a:solidFill>
                  <a:srgbClr val="AEB3D4"/>
                </a:solidFill>
              </a:rPr>
              <a:t>  - Управление вспомогательными системами</a:t>
            </a:r>
          </a:p>
          <a:p>
            <a:r>
              <a:rPr sz="1200" b="0" i="0">
                <a:solidFill>
                  <a:srgbClr val="AEB3D4"/>
                </a:solidFill>
              </a:rPr>
              <a:t>  - Самодиагностика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Преимущества:</a:t>
            </a:r>
          </a:p>
          <a:p>
            <a:r>
              <a:rPr sz="1200" b="0" i="0">
                <a:solidFill>
                  <a:srgbClr val="AEB3D4"/>
                </a:solidFill>
              </a:rPr>
              <a:t>  - Повышение надежности</a:t>
            </a:r>
          </a:p>
          <a:p>
            <a:r>
              <a:rPr sz="1200" b="0" i="0">
                <a:solidFill>
                  <a:srgbClr val="AEB3D4"/>
                </a:solidFill>
              </a:rPr>
              <a:t>  - Снижение затрат</a:t>
            </a:r>
          </a:p>
          <a:p>
            <a:r>
              <a:rPr sz="1200" b="0" i="0">
                <a:solidFill>
                  <a:srgbClr val="AEB3D4"/>
                </a:solidFill>
              </a:rPr>
              <a:t>  - Увеличение срока службы</a:t>
            </a:r>
          </a:p>
          <a:p>
            <a:r>
              <a:rPr sz="1200" b="0" i="0">
                <a:solidFill>
                  <a:srgbClr val="AEB3D4"/>
                </a:solidFill>
              </a:rPr>
              <a:t>  - Интеграция с Smart Grid</a:t>
            </a:r>
          </a:p>
        </p:txBody>
      </p:sp>
      <p:pic>
        <p:nvPicPr>
          <p:cNvPr id="34" name="Picture 3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237" y="0"/>
            <a:ext cx="4245763" cy="5143500"/>
          </a:xfrm>
          <a:prstGeom prst="rect">
            <a:avLst/>
          </a:prstGeom>
        </p:spPr>
      </p:pic>
      <p:pic>
        <p:nvPicPr>
          <p:cNvPr id="35" name="Picture 34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237" y="0"/>
            <a:ext cx="4245763" cy="5143499"/>
          </a:xfrm>
          <a:prstGeom prst="rect">
            <a:avLst/>
          </a:prstGeom>
          <a:ln w="9525"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3" name="Google Shape;2802;p107"/>
          <p:cNvCxnSpPr/>
          <p:nvPr/>
        </p:nvCxnSpPr>
        <p:spPr>
          <a:xfrm>
            <a:off x="318172" y="2346058"/>
            <a:ext cx="8182856" cy="1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1533;p82"/>
          <p:cNvSpPr txBox="1">
            <a:spLocks noGrp="1"/>
          </p:cNvSpPr>
          <p:nvPr>
            <p:ph type="title"/>
          </p:nvPr>
        </p:nvSpPr>
        <p:spPr>
          <a:xfrm>
            <a:off x="289701" y="839320"/>
            <a:ext cx="3633074" cy="148181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sz="2000" b="0" i="0">
                <a:solidFill>
                  <a:srgbClr val="AEB3D4"/>
                </a:solidFill>
                <a:latin typeface="Arial Black"/>
              </a:rPr>
              <a:t>Альтернативы SF6 в высоковольтных выключателях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701" y="2354717"/>
            <a:ext cx="363307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Проблема SF6:</a:t>
            </a:r>
            <a:r>
              <a:rPr sz="1200" b="0" i="0">
                <a:solidFill>
                  <a:srgbClr val="AEB3D4"/>
                </a:solidFill>
              </a:rPr>
              <a:t> мощный парниковый газ.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Альтернативы:</a:t>
            </a:r>
          </a:p>
          <a:p>
            <a:r>
              <a:rPr sz="1200" b="0" i="0">
                <a:solidFill>
                  <a:srgbClr val="AEB3D4"/>
                </a:solidFill>
              </a:rPr>
              <a:t>  - </a:t>
            </a:r>
            <a:r>
              <a:rPr sz="1200" b="1" i="0">
                <a:solidFill>
                  <a:srgbClr val="AEB3D4"/>
                </a:solidFill>
              </a:rPr>
              <a:t>Сухой воздух:</a:t>
            </a:r>
            <a:r>
              <a:rPr sz="1200" b="0" i="0">
                <a:solidFill>
                  <a:srgbClr val="AEB3D4"/>
                </a:solidFill>
              </a:rPr>
              <a:t> простое решение, но низкая диэлектрическая прочность.</a:t>
            </a:r>
          </a:p>
          <a:p>
            <a:r>
              <a:rPr sz="1200" b="0" i="0">
                <a:solidFill>
                  <a:srgbClr val="AEB3D4"/>
                </a:solidFill>
              </a:rPr>
              <a:t>  - </a:t>
            </a:r>
            <a:r>
              <a:rPr sz="1200" b="1" i="0">
                <a:solidFill>
                  <a:srgbClr val="AEB3D4"/>
                </a:solidFill>
              </a:rPr>
              <a:t>CO2:</a:t>
            </a:r>
            <a:r>
              <a:rPr sz="1200" b="0" i="0">
                <a:solidFill>
                  <a:srgbClr val="AEB3D4"/>
                </a:solidFill>
              </a:rPr>
              <a:t> менее мощный парниковый газ, требует сложной конструкции.</a:t>
            </a:r>
          </a:p>
          <a:p>
            <a:r>
              <a:rPr sz="1200" b="0" i="0">
                <a:solidFill>
                  <a:srgbClr val="AEB3D4"/>
                </a:solidFill>
              </a:rPr>
              <a:t>  - </a:t>
            </a:r>
            <a:r>
              <a:rPr sz="1200" b="1" i="0">
                <a:solidFill>
                  <a:srgbClr val="AEB3D4"/>
                </a:solidFill>
              </a:rPr>
              <a:t>Фторированные кетоны и нитрилы:</a:t>
            </a:r>
            <a:r>
              <a:rPr sz="1200" b="0" i="0">
                <a:solidFill>
                  <a:srgbClr val="AEB3D4"/>
                </a:solidFill>
              </a:rPr>
              <a:t> хорошая диэлектрическая прочность, высокая стоимость.</a:t>
            </a:r>
          </a:p>
          <a:p>
            <a:r>
              <a:rPr sz="1200" b="0" i="0">
                <a:solidFill>
                  <a:srgbClr val="AEB3D4"/>
                </a:solidFill>
              </a:rPr>
              <a:t>  - </a:t>
            </a:r>
            <a:r>
              <a:rPr sz="1200" b="1" i="0">
                <a:solidFill>
                  <a:srgbClr val="AEB3D4"/>
                </a:solidFill>
              </a:rPr>
              <a:t>Гексафторид пропена:</a:t>
            </a:r>
            <a:r>
              <a:rPr sz="1200" b="0" i="0">
                <a:solidFill>
                  <a:srgbClr val="AEB3D4"/>
                </a:solidFill>
              </a:rPr>
              <a:t> низкий потенциал глобального потепления, высокая цена.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Исследования:</a:t>
            </a:r>
            <a:r>
              <a:rPr sz="1200" b="0" i="0">
                <a:solidFill>
                  <a:srgbClr val="AEB3D4"/>
                </a:solidFill>
              </a:rPr>
              <a:t> моделирование, экспериментальные исследования, новые конструкции.</a:t>
            </a:r>
          </a:p>
        </p:txBody>
      </p:sp>
      <p:pic>
        <p:nvPicPr>
          <p:cNvPr id="34" name="Picture 3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935" y="0"/>
            <a:ext cx="5084065" cy="5143500"/>
          </a:xfrm>
          <a:prstGeom prst="rect">
            <a:avLst/>
          </a:prstGeom>
        </p:spPr>
      </p:pic>
      <p:pic>
        <p:nvPicPr>
          <p:cNvPr id="35" name="Picture 34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935" y="665225"/>
            <a:ext cx="5084065" cy="3813048"/>
          </a:xfrm>
          <a:prstGeom prst="rect">
            <a:avLst/>
          </a:prstGeom>
          <a:ln w="9525"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" name="Rectangle 280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802" name="Google Shape;2802;p107"/>
          <p:cNvCxnSpPr/>
          <p:nvPr/>
        </p:nvCxnSpPr>
        <p:spPr>
          <a:xfrm>
            <a:off x="5230256" y="2303512"/>
            <a:ext cx="3776584" cy="1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1533;p82"/>
          <p:cNvSpPr txBox="1">
            <a:spLocks noGrp="1"/>
          </p:cNvSpPr>
          <p:nvPr>
            <p:ph type="title"/>
          </p:nvPr>
        </p:nvSpPr>
        <p:spPr>
          <a:xfrm>
            <a:off x="5230256" y="779616"/>
            <a:ext cx="3776584" cy="148181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sz="2000" b="0" i="0">
                <a:solidFill>
                  <a:srgbClr val="AEB3D4"/>
                </a:solidFill>
                <a:latin typeface="Arial Black"/>
              </a:rPr>
              <a:t>Ключевые направления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30256" y="2303512"/>
            <a:ext cx="377658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000" b="0" i="0">
                <a:solidFill>
                  <a:srgbClr val="AEB3D4"/>
                </a:solidFill>
              </a:rPr>
              <a:t>• </a:t>
            </a:r>
            <a:r>
              <a:rPr sz="1000" b="1" i="0">
                <a:solidFill>
                  <a:srgbClr val="AEB3D4"/>
                </a:solidFill>
              </a:rPr>
              <a:t>Усовершенствование конструкции и материалов:</a:t>
            </a:r>
          </a:p>
          <a:p>
            <a:r>
              <a:rPr sz="1000" b="0" i="0">
                <a:solidFill>
                  <a:srgbClr val="AEB3D4"/>
                </a:solidFill>
              </a:rPr>
              <a:t>  - Новые материалы с высокой стойкостью.</a:t>
            </a:r>
          </a:p>
          <a:p>
            <a:r>
              <a:rPr sz="1000" b="0" i="0">
                <a:solidFill>
                  <a:srgbClr val="AEB3D4"/>
                </a:solidFill>
              </a:rPr>
              <a:t>  - Оптимизация дугогасительных камер.</a:t>
            </a:r>
          </a:p>
          <a:p>
            <a:r>
              <a:rPr sz="1000" b="0" i="0">
                <a:solidFill>
                  <a:srgbClr val="AEB3D4"/>
                </a:solidFill>
              </a:rPr>
              <a:t>  - Минимизация механических нагрузок.</a:t>
            </a:r>
          </a:p>
          <a:p>
            <a:r>
              <a:rPr sz="1000" b="0" i="0">
                <a:solidFill>
                  <a:srgbClr val="AEB3D4"/>
                </a:solidFill>
              </a:rPr>
              <a:t>• </a:t>
            </a:r>
            <a:r>
              <a:rPr sz="1000" b="1" i="0">
                <a:solidFill>
                  <a:srgbClr val="AEB3D4"/>
                </a:solidFill>
              </a:rPr>
              <a:t>Системы мониторинга и диагностики:</a:t>
            </a:r>
          </a:p>
          <a:p>
            <a:r>
              <a:rPr sz="1000" b="0" i="0">
                <a:solidFill>
                  <a:srgbClr val="AEB3D4"/>
                </a:solidFill>
              </a:rPr>
              <a:t>  - Непрерывный мониторинг состояния.</a:t>
            </a:r>
          </a:p>
          <a:p>
            <a:r>
              <a:rPr sz="1000" b="0" i="0">
                <a:solidFill>
                  <a:srgbClr val="AEB3D4"/>
                </a:solidFill>
              </a:rPr>
              <a:t>  - Диагностика по состоянию (CBM).</a:t>
            </a:r>
          </a:p>
          <a:p>
            <a:r>
              <a:rPr sz="1000" b="0" i="0">
                <a:solidFill>
                  <a:srgbClr val="AEB3D4"/>
                </a:solidFill>
              </a:rPr>
              <a:t>  - Искусственный интеллект для прогнозирования.</a:t>
            </a:r>
          </a:p>
          <a:p>
            <a:r>
              <a:rPr sz="1000" b="0" i="0">
                <a:solidFill>
                  <a:srgbClr val="AEB3D4"/>
                </a:solidFill>
              </a:rPr>
              <a:t>• </a:t>
            </a:r>
            <a:r>
              <a:rPr sz="1000" b="1" i="0">
                <a:solidFill>
                  <a:srgbClr val="AEB3D4"/>
                </a:solidFill>
              </a:rPr>
              <a:t>Технологии обслуживания и ремонта:</a:t>
            </a:r>
          </a:p>
          <a:p>
            <a:r>
              <a:rPr sz="1000" b="0" i="0">
                <a:solidFill>
                  <a:srgbClr val="AEB3D4"/>
                </a:solidFill>
              </a:rPr>
              <a:t>  - Специализированный инструмент.</a:t>
            </a:r>
          </a:p>
          <a:p>
            <a:r>
              <a:rPr sz="1000" b="0" i="0">
                <a:solidFill>
                  <a:srgbClr val="AEB3D4"/>
                </a:solidFill>
              </a:rPr>
              <a:t>  - Модульная конструкция.</a:t>
            </a:r>
          </a:p>
          <a:p>
            <a:r>
              <a:rPr sz="1000" b="0" i="0">
                <a:solidFill>
                  <a:srgbClr val="AEB3D4"/>
                </a:solidFill>
              </a:rPr>
              <a:t>  - Дистанционные методы диагностики.</a:t>
            </a:r>
          </a:p>
          <a:p>
            <a:r>
              <a:rPr sz="1000" b="0" i="0">
                <a:solidFill>
                  <a:srgbClr val="AEB3D4"/>
                </a:solidFill>
              </a:rPr>
              <a:t>• </a:t>
            </a:r>
            <a:r>
              <a:rPr sz="1000" b="1" i="0">
                <a:solidFill>
                  <a:srgbClr val="AEB3D4"/>
                </a:solidFill>
              </a:rPr>
              <a:t>Вакуумные и элегазовые технологии:</a:t>
            </a:r>
          </a:p>
          <a:p>
            <a:r>
              <a:rPr sz="1000" b="0" i="0">
                <a:solidFill>
                  <a:srgbClr val="AEB3D4"/>
                </a:solidFill>
              </a:rPr>
              <a:t>  - Вакуумные выключатели с высокой надежностью.</a:t>
            </a:r>
          </a:p>
          <a:p>
            <a:r>
              <a:rPr sz="1000" b="0" i="0">
                <a:solidFill>
                  <a:srgbClr val="AEB3D4"/>
                </a:solidFill>
              </a:rPr>
              <a:t>  - Элегазовые выключатели с контролем утечек.</a:t>
            </a:r>
          </a:p>
          <a:p>
            <a:r>
              <a:rPr sz="1000" b="0" i="0">
                <a:solidFill>
                  <a:srgbClr val="AEB3D4"/>
                </a:solidFill>
              </a:rPr>
              <a:t>• </a:t>
            </a:r>
            <a:r>
              <a:rPr sz="1000" b="1" i="0">
                <a:solidFill>
                  <a:srgbClr val="AEB3D4"/>
                </a:solidFill>
              </a:rPr>
              <a:t>Цифровизация и автоматизация:</a:t>
            </a:r>
          </a:p>
          <a:p>
            <a:r>
              <a:rPr sz="1000" b="0" i="0">
                <a:solidFill>
                  <a:srgbClr val="AEB3D4"/>
                </a:solidFill>
              </a:rPr>
              <a:t>  - Интеграция в цифровые подстанции.</a:t>
            </a:r>
          </a:p>
          <a:p>
            <a:r>
              <a:rPr sz="1000" b="0" i="0">
                <a:solidFill>
                  <a:srgbClr val="AEB3D4"/>
                </a:solidFill>
              </a:rPr>
              <a:t>  - Автоматическое управление.</a:t>
            </a:r>
          </a:p>
        </p:txBody>
      </p:sp>
      <p:pic>
        <p:nvPicPr>
          <p:cNvPr id="2803" name="Picture 280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3096" cy="5143500"/>
          </a:xfrm>
          <a:prstGeom prst="rect">
            <a:avLst/>
          </a:prstGeom>
        </p:spPr>
      </p:pic>
      <p:pic>
        <p:nvPicPr>
          <p:cNvPr id="1030" name="Picture 6" descr="ТОП 5. Высоковольтные выключатели | Sad7even | Дзен">
            <a:extLst>
              <a:ext uri="{FF2B5EF4-FFF2-40B4-BE49-F238E27FC236}">
                <a16:creationId xmlns:a16="http://schemas.microsoft.com/office/drawing/2014/main" id="{158F990B-698C-CE34-746A-5F73A0146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812"/>
            <a:ext cx="5093096" cy="339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Rectangle 6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49" name="Google Shape;649;p64"/>
          <p:cNvSpPr txBox="1">
            <a:spLocks noGrp="1"/>
          </p:cNvSpPr>
          <p:nvPr>
            <p:ph type="title"/>
          </p:nvPr>
        </p:nvSpPr>
        <p:spPr>
          <a:xfrm>
            <a:off x="701107" y="1906891"/>
            <a:ext cx="7813785" cy="182341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400" b="0" i="0">
                <a:solidFill>
                  <a:srgbClr val="AEB3D4"/>
                </a:solidFill>
                <a:latin typeface="Arial Black"/>
              </a:rPr>
              <a:t>Применение высоковольтных выключателей в энергосистемах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650" name="Google Shape;650;p64"/>
          <p:cNvSpPr txBox="1">
            <a:spLocks noGrp="1"/>
          </p:cNvSpPr>
          <p:nvPr>
            <p:ph type="title" idx="4294967295"/>
          </p:nvPr>
        </p:nvSpPr>
        <p:spPr>
          <a:xfrm>
            <a:off x="2532587" y="3455831"/>
            <a:ext cx="874713" cy="116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652" name="Google Shape;652;p64"/>
          <p:cNvCxnSpPr/>
          <p:nvPr/>
        </p:nvCxnSpPr>
        <p:spPr>
          <a:xfrm>
            <a:off x="730680" y="3730306"/>
            <a:ext cx="4508100" cy="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3" name="Picture 65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2522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279994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6" name="Группа 35"/>
          <p:cNvGrpSpPr/>
          <p:nvPr/>
        </p:nvGrpSpPr>
        <p:grpSpPr>
          <a:xfrm>
            <a:off x="620762" y="1606262"/>
            <a:ext cx="8087353" cy="2087487"/>
            <a:chOff x="5289252" y="2563207"/>
            <a:chExt cx="8087353" cy="2087487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5289252" y="2573541"/>
              <a:ext cx="4676044" cy="1898477"/>
              <a:chOff x="5287845" y="2764927"/>
              <a:chExt cx="4676044" cy="1898477"/>
            </a:xfrm>
          </p:grpSpPr>
          <p:grpSp>
            <p:nvGrpSpPr>
              <p:cNvPr id="49" name="Группа 48"/>
              <p:cNvGrpSpPr/>
              <p:nvPr/>
            </p:nvGrpSpPr>
            <p:grpSpPr>
              <a:xfrm>
                <a:off x="5287845" y="3375051"/>
                <a:ext cx="316826" cy="363935"/>
                <a:chOff x="311761" y="4533935"/>
                <a:chExt cx="438507" cy="438507"/>
              </a:xfrm>
            </p:grpSpPr>
            <p:sp>
              <p:nvSpPr>
                <p:cNvPr id="72" name="Shape 10"/>
                <p:cNvSpPr/>
                <p:nvPr/>
              </p:nvSpPr>
              <p:spPr>
                <a:xfrm>
                  <a:off x="311761" y="4533935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2B2951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3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en-US" sz="1600" dirty="0">
                      <a:solidFill>
                        <a:srgbClr val="AEB3D4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2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0" name="Группа 49"/>
              <p:cNvGrpSpPr/>
              <p:nvPr/>
            </p:nvGrpSpPr>
            <p:grpSpPr>
              <a:xfrm>
                <a:off x="5287845" y="2764927"/>
                <a:ext cx="316826" cy="363935"/>
                <a:chOff x="311761" y="4533935"/>
                <a:chExt cx="438507" cy="438507"/>
              </a:xfrm>
            </p:grpSpPr>
            <p:sp>
              <p:nvSpPr>
                <p:cNvPr id="70" name="Shape 10"/>
                <p:cNvSpPr/>
                <p:nvPr/>
              </p:nvSpPr>
              <p:spPr>
                <a:xfrm>
                  <a:off x="311761" y="4533935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2B2951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1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AEB3D4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1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1" name="Группа 50"/>
              <p:cNvGrpSpPr/>
              <p:nvPr/>
            </p:nvGrpSpPr>
            <p:grpSpPr>
              <a:xfrm>
                <a:off x="5287845" y="3985173"/>
                <a:ext cx="316826" cy="363935"/>
                <a:chOff x="311761" y="4533934"/>
                <a:chExt cx="438507" cy="438507"/>
              </a:xfrm>
            </p:grpSpPr>
            <p:sp>
              <p:nvSpPr>
                <p:cNvPr id="61" name="Shape 10"/>
                <p:cNvSpPr/>
                <p:nvPr/>
              </p:nvSpPr>
              <p:spPr>
                <a:xfrm>
                  <a:off x="311761" y="4533934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2B2951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7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AEB3D4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3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2" name="Группа 51"/>
              <p:cNvGrpSpPr/>
              <p:nvPr/>
            </p:nvGrpSpPr>
            <p:grpSpPr>
              <a:xfrm>
                <a:off x="9647063" y="3693728"/>
                <a:ext cx="316826" cy="363934"/>
                <a:chOff x="6345192" y="3447639"/>
                <a:chExt cx="438507" cy="438507"/>
              </a:xfrm>
            </p:grpSpPr>
            <p:sp>
              <p:nvSpPr>
                <p:cNvPr id="59" name="Shape 10"/>
                <p:cNvSpPr/>
                <p:nvPr/>
              </p:nvSpPr>
              <p:spPr>
                <a:xfrm>
                  <a:off x="6345192" y="3447639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2B2951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0" name="Text 11"/>
                <p:cNvSpPr/>
                <p:nvPr/>
              </p:nvSpPr>
              <p:spPr>
                <a:xfrm>
                  <a:off x="6466813" y="3513587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AEB3D4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6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3" name="Группа 52"/>
              <p:cNvGrpSpPr/>
              <p:nvPr/>
            </p:nvGrpSpPr>
            <p:grpSpPr>
              <a:xfrm>
                <a:off x="9647063" y="4299470"/>
                <a:ext cx="316826" cy="363934"/>
                <a:chOff x="6345191" y="3447634"/>
                <a:chExt cx="438507" cy="438507"/>
              </a:xfrm>
            </p:grpSpPr>
            <p:sp>
              <p:nvSpPr>
                <p:cNvPr id="57" name="Shape 10"/>
                <p:cNvSpPr/>
                <p:nvPr/>
              </p:nvSpPr>
              <p:spPr>
                <a:xfrm>
                  <a:off x="6345191" y="3447634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2B2951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58" name="Text 11"/>
                <p:cNvSpPr/>
                <p:nvPr/>
              </p:nvSpPr>
              <p:spPr>
                <a:xfrm>
                  <a:off x="6466812" y="3513586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AEB3D4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7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</p:grpSp>
        <p:sp>
          <p:nvSpPr>
            <p:cNvPr id="38" name="Text 13"/>
            <p:cNvSpPr/>
            <p:nvPr/>
          </p:nvSpPr>
          <p:spPr>
            <a:xfrm>
              <a:off x="5693951" y="2563207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"/>
                </a:rPr>
                <a:t>Ключевые узлы энергосистемы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 13"/>
            <p:cNvSpPr/>
            <p:nvPr/>
          </p:nvSpPr>
          <p:spPr>
            <a:xfrm>
              <a:off x="5693951" y="3161728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"/>
                </a:rPr>
                <a:t>Защита оборудования и электроснабжения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 13"/>
            <p:cNvSpPr/>
            <p:nvPr/>
          </p:nvSpPr>
          <p:spPr>
            <a:xfrm>
              <a:off x="5693951" y="3765046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"/>
                </a:rPr>
                <a:t>Отключение поврежденных участков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 13"/>
            <p:cNvSpPr/>
            <p:nvPr/>
          </p:nvSpPr>
          <p:spPr>
            <a:xfrm>
              <a:off x="10053169" y="3481087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"/>
                </a:rPr>
                <a:t>Оптимизация работы энергосистемы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 13"/>
            <p:cNvSpPr/>
            <p:nvPr/>
          </p:nvSpPr>
          <p:spPr>
            <a:xfrm>
              <a:off x="10053169" y="4079853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"/>
                </a:rPr>
                <a:t>Высокие требования к выбору и обслуживанию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620762" y="3403840"/>
            <a:ext cx="3728136" cy="1184546"/>
            <a:chOff x="620762" y="3221024"/>
            <a:chExt cx="3728136" cy="1184546"/>
          </a:xfrm>
        </p:grpSpPr>
        <p:sp>
          <p:nvSpPr>
            <p:cNvPr id="39" name="Shape 10"/>
            <p:cNvSpPr/>
            <p:nvPr/>
          </p:nvSpPr>
          <p:spPr>
            <a:xfrm>
              <a:off x="620763" y="3249265"/>
              <a:ext cx="316826" cy="363935"/>
            </a:xfrm>
            <a:prstGeom prst="roundRect">
              <a:avLst>
                <a:gd name="adj" fmla="val 6668"/>
              </a:avLst>
            </a:prstGeom>
            <a:solidFill>
              <a:srgbClr val="2B2951"/>
            </a:solidFill>
            <a:ln>
              <a:noFill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" name="Text 11"/>
            <p:cNvSpPr/>
            <p:nvPr/>
          </p:nvSpPr>
          <p:spPr>
            <a:xfrm>
              <a:off x="708635" y="3304001"/>
              <a:ext cx="141080" cy="242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300"/>
                </a:lnSpc>
                <a:buNone/>
              </a:pPr>
              <a:r>
                <a:rPr lang="ru-RU" sz="1600" dirty="0">
                  <a:solidFill>
                    <a:srgbClr val="AEB3D4"/>
                  </a:solidFill>
                  <a:latin typeface="Tomorrow" pitchFamily="34" charset="0"/>
                  <a:ea typeface="Tomorrow" pitchFamily="34" charset="-122"/>
                  <a:cs typeface="Tomorrow" pitchFamily="34" charset="-120"/>
                </a:rPr>
                <a:t>4</a:t>
              </a:r>
              <a:endParaRPr lang="en-US" sz="1600" dirty="0">
                <a:solidFill>
                  <a:srgbClr val="D6E5EF"/>
                </a:solidFill>
              </a:endParaRPr>
            </a:p>
          </p:txBody>
        </p:sp>
        <p:sp>
          <p:nvSpPr>
            <p:cNvPr id="41" name="Shape 10"/>
            <p:cNvSpPr/>
            <p:nvPr/>
          </p:nvSpPr>
          <p:spPr>
            <a:xfrm>
              <a:off x="620762" y="3855012"/>
              <a:ext cx="316826" cy="363935"/>
            </a:xfrm>
            <a:prstGeom prst="roundRect">
              <a:avLst>
                <a:gd name="adj" fmla="val 6668"/>
              </a:avLst>
            </a:prstGeom>
            <a:solidFill>
              <a:srgbClr val="2B2951"/>
            </a:solidFill>
            <a:ln>
              <a:noFill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" name="Text 11"/>
            <p:cNvSpPr/>
            <p:nvPr/>
          </p:nvSpPr>
          <p:spPr>
            <a:xfrm>
              <a:off x="708635" y="3909745"/>
              <a:ext cx="141080" cy="242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300"/>
                </a:lnSpc>
                <a:buNone/>
              </a:pPr>
              <a:r>
                <a:rPr lang="ru-RU" sz="1600" dirty="0">
                  <a:solidFill>
                    <a:srgbClr val="AEB3D4"/>
                  </a:solidFill>
                  <a:latin typeface="Tomorrow" pitchFamily="34" charset="0"/>
                  <a:ea typeface="Tomorrow" pitchFamily="34" charset="-122"/>
                  <a:cs typeface="Tomorrow" pitchFamily="34" charset="-120"/>
                </a:rPr>
                <a:t>5</a:t>
              </a:r>
              <a:endParaRPr lang="en-US" sz="1600" dirty="0">
                <a:solidFill>
                  <a:srgbClr val="D6E5EF"/>
                </a:solidFill>
              </a:endParaRPr>
            </a:p>
          </p:txBody>
        </p:sp>
        <p:sp>
          <p:nvSpPr>
            <p:cNvPr id="43" name="Text 13"/>
            <p:cNvSpPr/>
            <p:nvPr/>
          </p:nvSpPr>
          <p:spPr>
            <a:xfrm>
              <a:off x="1025462" y="3221024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"/>
                </a:rPr>
                <a:t>Минимизация ущерба и перебоев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 13"/>
            <p:cNvSpPr/>
            <p:nvPr/>
          </p:nvSpPr>
          <p:spPr>
            <a:xfrm>
              <a:off x="1025462" y="3834729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"/>
                </a:rPr>
                <a:t>Гибкость и надежность в нормальных режимах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Google Shape;1533;p82"/>
          <p:cNvSpPr txBox="1">
            <a:spLocks noGrp="1"/>
          </p:cNvSpPr>
          <p:nvPr>
            <p:ph type="title"/>
          </p:nvPr>
        </p:nvSpPr>
        <p:spPr>
          <a:xfrm>
            <a:off x="211826" y="0"/>
            <a:ext cx="4732236" cy="129038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AEB3D4"/>
                </a:solidFill>
                <a:latin typeface="Arial Black"/>
              </a:rPr>
              <a:t>Роль высоковольтных выключателей на подстанциях</a:t>
            </a:r>
            <a:endParaRPr sz="2000" dirty="0">
              <a:latin typeface="Arial Black" panose="020B0A04020102020204" pitchFamily="34" charset="0"/>
            </a:endParaRP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573" y="162732"/>
            <a:ext cx="2761649" cy="2071237"/>
          </a:xfrm>
          <a:prstGeom prst="rect">
            <a:avLst/>
          </a:prstGeom>
          <a:ln w="12700">
            <a:solidFill>
              <a:srgbClr val="AEB3D4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" name="Rectangle 280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802" name="Google Shape;2802;p107"/>
          <p:cNvCxnSpPr/>
          <p:nvPr/>
        </p:nvCxnSpPr>
        <p:spPr>
          <a:xfrm>
            <a:off x="468173" y="1489188"/>
            <a:ext cx="8575243" cy="1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1533;p82"/>
          <p:cNvSpPr txBox="1">
            <a:spLocks noGrp="1"/>
          </p:cNvSpPr>
          <p:nvPr>
            <p:ph type="title"/>
          </p:nvPr>
        </p:nvSpPr>
        <p:spPr>
          <a:xfrm>
            <a:off x="5166821" y="-21889"/>
            <a:ext cx="3977179" cy="148181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sz="2000" b="0" i="0">
                <a:solidFill>
                  <a:srgbClr val="AEB3D4"/>
                </a:solidFill>
                <a:latin typeface="Arial Black"/>
              </a:rPr>
              <a:t>Роль высоковольтных выключателей в ЛЭП</a:t>
            </a:r>
            <a:endParaRPr sz="2000" dirty="0">
              <a:latin typeface="Arial Black" panose="020B0A040201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247130" y="1907361"/>
            <a:ext cx="3829838" cy="3136620"/>
            <a:chOff x="5219698" y="1986872"/>
            <a:chExt cx="3829838" cy="3136620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5219698" y="3646364"/>
              <a:ext cx="3829838" cy="1477128"/>
              <a:chOff x="324613" y="4018050"/>
              <a:chExt cx="3829837" cy="1296903"/>
            </a:xfrm>
          </p:grpSpPr>
          <p:sp>
            <p:nvSpPr>
              <p:cNvPr id="33" name="Shape 10"/>
              <p:cNvSpPr/>
              <p:nvPr/>
            </p:nvSpPr>
            <p:spPr>
              <a:xfrm>
                <a:off x="324613" y="4018050"/>
                <a:ext cx="438507" cy="438507"/>
              </a:xfrm>
              <a:prstGeom prst="roundRect">
                <a:avLst>
                  <a:gd name="adj" fmla="val 6668"/>
                </a:avLst>
              </a:prstGeom>
              <a:solidFill>
                <a:srgbClr val="2B2951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4" name="Text 11"/>
              <p:cNvSpPr/>
              <p:nvPr/>
            </p:nvSpPr>
            <p:spPr>
              <a:xfrm>
                <a:off x="446176" y="4123147"/>
                <a:ext cx="195263" cy="29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00"/>
                  </a:lnSpc>
                  <a:buNone/>
                </a:pPr>
                <a:r>
                  <a:rPr lang="en-US" sz="2300" dirty="0">
                    <a:solidFill>
                      <a:srgbClr val="AEB3D4"/>
                    </a:solidFill>
                    <a:latin typeface="Tomorrow" pitchFamily="34" charset="0"/>
                    <a:ea typeface="Tomorrow" pitchFamily="34" charset="-122"/>
                    <a:cs typeface="Tomorrow" pitchFamily="34" charset="-120"/>
                  </a:rPr>
                  <a:t>2</a:t>
                </a:r>
                <a:endParaRPr lang="en-US" sz="230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35" name="Text 12"/>
              <p:cNvSpPr/>
              <p:nvPr/>
            </p:nvSpPr>
            <p:spPr>
              <a:xfrm>
                <a:off x="831015" y="4018051"/>
                <a:ext cx="3323435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FFFFFF"/>
                    </a:solidFill>
                    <a:latin typeface="Arial Black"/>
                  </a:rPr>
                  <a:t>Автоматическое повторное включение (АПВ)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36" name="Text 13"/>
              <p:cNvSpPr/>
              <p:nvPr/>
            </p:nvSpPr>
            <p:spPr>
              <a:xfrm>
                <a:off x="831014" y="4414460"/>
                <a:ext cx="3323435" cy="9004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Восстановление электроснабжения после кратковременных повреждений.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- Механизм: автоматический цикл отключения и повторного включения.</a:t>
                </a:r>
              </a:p>
              <a:p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- Преимущества: повышение надежности, сокращение выездов ремонтных бригад</a:t>
                </a:r>
              </a:p>
            </p:txBody>
          </p:sp>
        </p:grpSp>
        <p:grpSp>
          <p:nvGrpSpPr>
            <p:cNvPr id="37" name="Группа 36"/>
            <p:cNvGrpSpPr/>
            <p:nvPr/>
          </p:nvGrpSpPr>
          <p:grpSpPr>
            <a:xfrm>
              <a:off x="5219698" y="1986872"/>
              <a:ext cx="3829838" cy="1477127"/>
              <a:chOff x="324613" y="3716129"/>
              <a:chExt cx="3829837" cy="1296902"/>
            </a:xfrm>
          </p:grpSpPr>
          <p:sp>
            <p:nvSpPr>
              <p:cNvPr id="38" name="Shape 10"/>
              <p:cNvSpPr/>
              <p:nvPr/>
            </p:nvSpPr>
            <p:spPr>
              <a:xfrm>
                <a:off x="324613" y="3716129"/>
                <a:ext cx="438507" cy="438507"/>
              </a:xfrm>
              <a:prstGeom prst="roundRect">
                <a:avLst>
                  <a:gd name="adj" fmla="val 6668"/>
                </a:avLst>
              </a:prstGeom>
              <a:solidFill>
                <a:srgbClr val="2B2951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9" name="Text 11"/>
              <p:cNvSpPr/>
              <p:nvPr/>
            </p:nvSpPr>
            <p:spPr>
              <a:xfrm>
                <a:off x="446176" y="3821225"/>
                <a:ext cx="195263" cy="29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00"/>
                  </a:lnSpc>
                  <a:buNone/>
                </a:pPr>
                <a:r>
                  <a:rPr lang="en-US" sz="2300" dirty="0">
                    <a:solidFill>
                      <a:srgbClr val="AEB3D4"/>
                    </a:solidFill>
                    <a:latin typeface="Tomorrow" pitchFamily="34" charset="0"/>
                    <a:ea typeface="Tomorrow" pitchFamily="34" charset="-122"/>
                    <a:cs typeface="Tomorrow" pitchFamily="34" charset="-120"/>
                  </a:rPr>
                  <a:t>1</a:t>
                </a:r>
                <a:endParaRPr lang="en-US" sz="230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40" name="Text 12"/>
              <p:cNvSpPr/>
              <p:nvPr/>
            </p:nvSpPr>
            <p:spPr>
              <a:xfrm>
                <a:off x="831015" y="3716129"/>
                <a:ext cx="3323435" cy="3723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FFFFFF"/>
                    </a:solidFill>
                    <a:latin typeface="Arial Black"/>
                  </a:rPr>
                  <a:t>Секционирование ЛЭП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41" name="Text 13"/>
              <p:cNvSpPr/>
              <p:nvPr/>
            </p:nvSpPr>
            <p:spPr>
              <a:xfrm>
                <a:off x="831014" y="4112538"/>
                <a:ext cx="3323435" cy="9004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Ограничение аварий и минимизация ущерба.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- Изоляция поврежденных участков.</a:t>
                </a:r>
              </a:p>
              <a:p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- Преимущества: уменьшение обесточивания, ускорение устранения повреждений</a:t>
                </a:r>
              </a:p>
            </p:txBody>
          </p:sp>
        </p:grpSp>
      </p:grpSp>
      <p:pic>
        <p:nvPicPr>
          <p:cNvPr id="2803" name="Picture 280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08714" cy="5143500"/>
          </a:xfrm>
          <a:prstGeom prst="rect">
            <a:avLst/>
          </a:prstGeom>
        </p:spPr>
      </p:pic>
      <p:pic>
        <p:nvPicPr>
          <p:cNvPr id="2804" name="Picture 280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08714" cy="5143500"/>
          </a:xfrm>
          <a:prstGeom prst="rect">
            <a:avLst/>
          </a:prstGeom>
          <a:ln w="9525"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Google Shape;709;p65"/>
          <p:cNvSpPr txBox="1">
            <a:spLocks/>
          </p:cNvSpPr>
          <p:nvPr/>
        </p:nvSpPr>
        <p:spPr>
          <a:xfrm>
            <a:off x="539496" y="4088"/>
            <a:ext cx="8503920" cy="69539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sz="2000" b="0" i="0">
                <a:solidFill>
                  <a:srgbClr val="AEB3D4"/>
                </a:solidFill>
                <a:latin typeface="Arial Black"/>
              </a:rPr>
              <a:t>Роль выключателей в распределительных сетях</a:t>
            </a:r>
            <a:endParaRPr lang="ru-RU" sz="20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Google Shape;710;p65"/>
          <p:cNvSpPr txBox="1">
            <a:spLocks/>
          </p:cNvSpPr>
          <p:nvPr/>
        </p:nvSpPr>
        <p:spPr>
          <a:xfrm>
            <a:off x="539496" y="704103"/>
            <a:ext cx="8503920" cy="66314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39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/>
            <a:r>
              <a:rPr sz="1200" b="0" i="0">
                <a:solidFill>
                  <a:srgbClr val="AEB3D4"/>
                </a:solidFill>
                <a:latin typeface="Lato"/>
              </a:rPr>
              <a:t>Вакуумные и элегазовые выключатели обеспечивают надежность и безопасность:</a:t>
            </a:r>
          </a:p>
          <a:p>
            <a:r>
              <a:rPr sz="1200" b="0" i="0">
                <a:solidFill>
                  <a:srgbClr val="AEB3D4"/>
                </a:solidFill>
                <a:latin typeface="Lato"/>
              </a:rPr>
              <a:t>- </a:t>
            </a:r>
            <a:r>
              <a:rPr sz="1200" b="1" i="0">
                <a:solidFill>
                  <a:srgbClr val="AEB3D4"/>
                </a:solidFill>
                <a:latin typeface="Lato"/>
              </a:rPr>
              <a:t>Коммутация нагрузки:</a:t>
            </a:r>
          </a:p>
          <a:p>
            <a:r>
              <a:rPr sz="1200" b="0" i="0">
                <a:solidFill>
                  <a:srgbClr val="AEB3D4"/>
                </a:solidFill>
                <a:latin typeface="Lato"/>
              </a:rPr>
              <a:t>  - Вакуумные: частые коммутации, высокая износостойкость.</a:t>
            </a:r>
          </a:p>
          <a:p>
            <a:r>
              <a:rPr sz="1200" b="0" i="0">
                <a:solidFill>
                  <a:srgbClr val="AEB3D4"/>
                </a:solidFill>
                <a:latin typeface="Lato"/>
              </a:rPr>
              <a:t>  - Элегазовые: для высоких токов, эффективное гашение дуги.</a:t>
            </a:r>
          </a:p>
        </p:txBody>
      </p:sp>
      <p:cxnSp>
        <p:nvCxnSpPr>
          <p:cNvPr id="52" name="Google Shape;1535;p82"/>
          <p:cNvCxnSpPr/>
          <p:nvPr/>
        </p:nvCxnSpPr>
        <p:spPr>
          <a:xfrm>
            <a:off x="617373" y="70327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" name="Пирог 72"/>
          <p:cNvSpPr/>
          <p:nvPr/>
        </p:nvSpPr>
        <p:spPr>
          <a:xfrm>
            <a:off x="660356" y="1367246"/>
            <a:ext cx="3657600" cy="3657600"/>
          </a:xfrm>
          <a:prstGeom prst="pie">
            <a:avLst>
              <a:gd name="adj1" fmla="val 5400000"/>
              <a:gd name="adj2" fmla="val 16200000"/>
            </a:avLst>
          </a:prstGeom>
          <a:solidFill>
            <a:srgbClr val="FFFFFF"/>
          </a:solidFill>
          <a:ln w="12700">
            <a:solidFill>
              <a:srgbClr val="AEB3D4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/>
          </a:p>
        </p:txBody>
      </p:sp>
      <p:sp>
        <p:nvSpPr>
          <p:cNvPr id="74" name="Пирог 73"/>
          <p:cNvSpPr/>
          <p:nvPr/>
        </p:nvSpPr>
        <p:spPr>
          <a:xfrm>
            <a:off x="1300436" y="2424769"/>
            <a:ext cx="2377437" cy="2377437"/>
          </a:xfrm>
          <a:prstGeom prst="pie">
            <a:avLst>
              <a:gd name="adj1" fmla="val 5400000"/>
              <a:gd name="adj2" fmla="val 16200000"/>
            </a:avLst>
          </a:prstGeom>
          <a:solidFill>
            <a:srgbClr val="FFFFFF"/>
          </a:solidFill>
          <a:ln w="12700">
            <a:solidFill>
              <a:srgbClr val="AEB3D4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/>
          </a:p>
        </p:txBody>
      </p:sp>
      <p:sp>
        <p:nvSpPr>
          <p:cNvPr id="76" name="Прямоугольник 75"/>
          <p:cNvSpPr/>
          <p:nvPr/>
        </p:nvSpPr>
        <p:spPr>
          <a:xfrm>
            <a:off x="2493130" y="1367247"/>
            <a:ext cx="4929809" cy="3657600"/>
          </a:xfrm>
          <a:prstGeom prst="rect">
            <a:avLst/>
          </a:prstGeom>
          <a:solidFill>
            <a:srgbClr val="2B2951"/>
          </a:solidFill>
          <a:ln w="12700">
            <a:solidFill>
              <a:srgbClr val="AEB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 flipV="1">
            <a:off x="2489154" y="4797317"/>
            <a:ext cx="4933785" cy="7950"/>
          </a:xfrm>
          <a:prstGeom prst="line">
            <a:avLst/>
          </a:prstGeom>
          <a:ln w="12700">
            <a:solidFill>
              <a:srgbClr val="AEB3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V="1">
            <a:off x="2489154" y="4642332"/>
            <a:ext cx="4933785" cy="7950"/>
          </a:xfrm>
          <a:prstGeom prst="line">
            <a:avLst/>
          </a:prstGeom>
          <a:ln w="12700">
            <a:solidFill>
              <a:srgbClr val="AEB3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V="1">
            <a:off x="2489153" y="3548412"/>
            <a:ext cx="4933785" cy="7950"/>
          </a:xfrm>
          <a:prstGeom prst="line">
            <a:avLst/>
          </a:prstGeom>
          <a:ln w="12700">
            <a:solidFill>
              <a:srgbClr val="AEB3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V="1">
            <a:off x="2489152" y="2416818"/>
            <a:ext cx="4933785" cy="7950"/>
          </a:xfrm>
          <a:prstGeom prst="line">
            <a:avLst/>
          </a:prstGeom>
          <a:ln w="12700">
            <a:solidFill>
              <a:srgbClr val="AEB3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493769" y="2819983"/>
            <a:ext cx="200198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sz="1400" b="0" i="0">
                <a:solidFill>
                  <a:srgbClr val="FFFFFF"/>
                </a:solidFill>
                <a:latin typeface="Arial Black"/>
              </a:rPr>
              <a:t>Преимущества</a:t>
            </a:r>
            <a:endParaRPr lang="ru-RU" b="1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489151" y="3938760"/>
            <a:ext cx="200660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sz="1400" b="0" i="0">
                <a:solidFill>
                  <a:srgbClr val="FFFFFF"/>
                </a:solidFill>
                <a:latin typeface="Arial Black"/>
              </a:rPr>
              <a:t>Тенденции</a:t>
            </a:r>
            <a:endParaRPr lang="ru-RU" b="1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516674" y="1745837"/>
            <a:ext cx="1971470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sz="1400" b="0" i="0">
                <a:solidFill>
                  <a:srgbClr val="FFFFFF"/>
                </a:solidFill>
                <a:latin typeface="Arial Black"/>
              </a:rPr>
              <a:t>Защита от коротких замыканий</a:t>
            </a:r>
            <a:endParaRPr lang="en-US" sz="13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495756" y="1768401"/>
            <a:ext cx="285809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sz="1200" b="0" i="0">
                <a:solidFill>
                  <a:srgbClr val="AEB3D4"/>
                </a:solidFill>
              </a:rPr>
              <a:t>Оба типа быстро отключают токи КЗ, минимизируя повреждения</a:t>
            </a:r>
            <a:endParaRPr lang="ru-RU" sz="1000" dirty="0">
              <a:solidFill>
                <a:srgbClr val="D6E5EF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495756" y="2857317"/>
            <a:ext cx="285809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sz="1200" b="0" i="0">
                <a:solidFill>
                  <a:srgbClr val="AEB3D4"/>
                </a:solidFill>
              </a:rPr>
              <a:t>Вакуумные: экологичность, компактность.</a:t>
            </a:r>
            <a:endParaRPr lang="ru-RU" sz="1000" dirty="0">
              <a:solidFill>
                <a:srgbClr val="D6E5EF"/>
              </a:solidFill>
            </a:endParaRPr>
          </a:p>
          <a:p>
            <a:pPr algn="ctr"/>
            <a:r>
              <a:rPr sz="1200" b="0" i="0">
                <a:solidFill>
                  <a:srgbClr val="AEB3D4"/>
                </a:solidFill>
              </a:rPr>
              <a:t>- Элегазовые: высокая отключающая способность, надежность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495756" y="3950723"/>
            <a:ext cx="285809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sz="1200" b="0" i="0">
                <a:solidFill>
                  <a:srgbClr val="AEB3D4"/>
                </a:solidFill>
              </a:rPr>
              <a:t>Разработка новых моделей, альтернативные среды, умные выключатели</a:t>
            </a:r>
            <a:endParaRPr lang="ru-RU" sz="1000" dirty="0">
              <a:solidFill>
                <a:srgbClr val="D6E5EF"/>
              </a:solidFill>
            </a:endParaRPr>
          </a:p>
        </p:txBody>
      </p:sp>
      <p:sp>
        <p:nvSpPr>
          <p:cNvPr id="22" name="Пирог 21"/>
          <p:cNvSpPr/>
          <p:nvPr/>
        </p:nvSpPr>
        <p:spPr>
          <a:xfrm>
            <a:off x="1963657" y="3553750"/>
            <a:ext cx="1057335" cy="1097910"/>
          </a:xfrm>
          <a:prstGeom prst="pie">
            <a:avLst>
              <a:gd name="adj1" fmla="val 5400000"/>
              <a:gd name="adj2" fmla="val 16200000"/>
            </a:avLst>
          </a:prstGeom>
          <a:solidFill>
            <a:srgbClr val="FFFFFF"/>
          </a:solidFill>
          <a:ln w="12700">
            <a:solidFill>
              <a:srgbClr val="AEB3D4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/>
          </a:p>
        </p:txBody>
      </p:sp>
      <p:sp>
        <p:nvSpPr>
          <p:cNvPr id="59" name="TextBox 58"/>
          <p:cNvSpPr txBox="1"/>
          <p:nvPr/>
        </p:nvSpPr>
        <p:spPr>
          <a:xfrm>
            <a:off x="2085198" y="3838502"/>
            <a:ext cx="2377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AEB3D4"/>
                </a:solidFill>
              </a:rPr>
              <a:t>3</a:t>
            </a:r>
            <a:endParaRPr lang="ru-RU" sz="2800" b="1" dirty="0">
              <a:solidFill>
                <a:srgbClr val="D6E5E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085198" y="2727649"/>
            <a:ext cx="2377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AEB3D4"/>
                </a:solidFill>
              </a:rPr>
              <a:t>2</a:t>
            </a:r>
            <a:endParaRPr lang="ru-RU" sz="2800" b="1" dirty="0">
              <a:solidFill>
                <a:srgbClr val="D6E5E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079481" y="1629901"/>
            <a:ext cx="2377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AEB3D4"/>
                </a:solidFill>
              </a:rPr>
              <a:t>1</a:t>
            </a:r>
            <a:endParaRPr lang="ru-RU" sz="2800" b="1" dirty="0">
              <a:solidFill>
                <a:srgbClr val="D6E5E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279994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6" name="Группа 35"/>
          <p:cNvGrpSpPr/>
          <p:nvPr/>
        </p:nvGrpSpPr>
        <p:grpSpPr>
          <a:xfrm>
            <a:off x="651688" y="2450366"/>
            <a:ext cx="7765803" cy="1801729"/>
            <a:chOff x="5289252" y="2563207"/>
            <a:chExt cx="7765803" cy="1801729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5289252" y="2573541"/>
              <a:ext cx="4354494" cy="1604772"/>
              <a:chOff x="5287845" y="2764927"/>
              <a:chExt cx="4354494" cy="1604772"/>
            </a:xfrm>
          </p:grpSpPr>
          <p:grpSp>
            <p:nvGrpSpPr>
              <p:cNvPr id="49" name="Группа 48"/>
              <p:cNvGrpSpPr/>
              <p:nvPr/>
            </p:nvGrpSpPr>
            <p:grpSpPr>
              <a:xfrm>
                <a:off x="5287845" y="3375051"/>
                <a:ext cx="316826" cy="363935"/>
                <a:chOff x="311761" y="4533935"/>
                <a:chExt cx="438507" cy="438507"/>
              </a:xfrm>
            </p:grpSpPr>
            <p:sp>
              <p:nvSpPr>
                <p:cNvPr id="72" name="Shape 10"/>
                <p:cNvSpPr/>
                <p:nvPr/>
              </p:nvSpPr>
              <p:spPr>
                <a:xfrm>
                  <a:off x="311761" y="4533935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2B2951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3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en-US" sz="1600" dirty="0">
                      <a:solidFill>
                        <a:srgbClr val="AEB3D4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2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0" name="Группа 49"/>
              <p:cNvGrpSpPr/>
              <p:nvPr/>
            </p:nvGrpSpPr>
            <p:grpSpPr>
              <a:xfrm>
                <a:off x="5287845" y="2764927"/>
                <a:ext cx="316826" cy="363935"/>
                <a:chOff x="311761" y="4533935"/>
                <a:chExt cx="438507" cy="438507"/>
              </a:xfrm>
            </p:grpSpPr>
            <p:sp>
              <p:nvSpPr>
                <p:cNvPr id="70" name="Shape 10"/>
                <p:cNvSpPr/>
                <p:nvPr/>
              </p:nvSpPr>
              <p:spPr>
                <a:xfrm>
                  <a:off x="311761" y="4533935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2B2951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1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AEB3D4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1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1" name="Группа 50"/>
              <p:cNvGrpSpPr/>
              <p:nvPr/>
            </p:nvGrpSpPr>
            <p:grpSpPr>
              <a:xfrm>
                <a:off x="5287845" y="3985173"/>
                <a:ext cx="316826" cy="363935"/>
                <a:chOff x="311761" y="4533934"/>
                <a:chExt cx="438507" cy="438507"/>
              </a:xfrm>
            </p:grpSpPr>
            <p:sp>
              <p:nvSpPr>
                <p:cNvPr id="61" name="Shape 10"/>
                <p:cNvSpPr/>
                <p:nvPr/>
              </p:nvSpPr>
              <p:spPr>
                <a:xfrm>
                  <a:off x="311761" y="4533934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2B2951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7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AEB3D4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3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2" name="Группа 51"/>
              <p:cNvGrpSpPr/>
              <p:nvPr/>
            </p:nvGrpSpPr>
            <p:grpSpPr>
              <a:xfrm>
                <a:off x="9325513" y="2794274"/>
                <a:ext cx="316826" cy="363935"/>
                <a:chOff x="5900147" y="2363872"/>
                <a:chExt cx="438507" cy="438507"/>
              </a:xfrm>
            </p:grpSpPr>
            <p:sp>
              <p:nvSpPr>
                <p:cNvPr id="59" name="Shape 10"/>
                <p:cNvSpPr/>
                <p:nvPr/>
              </p:nvSpPr>
              <p:spPr>
                <a:xfrm>
                  <a:off x="5900147" y="2363872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2B2951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0" name="Text 11"/>
                <p:cNvSpPr/>
                <p:nvPr/>
              </p:nvSpPr>
              <p:spPr>
                <a:xfrm>
                  <a:off x="6021768" y="2429820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AEB3D4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4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3" name="Группа 52"/>
              <p:cNvGrpSpPr/>
              <p:nvPr/>
            </p:nvGrpSpPr>
            <p:grpSpPr>
              <a:xfrm>
                <a:off x="9325513" y="3400017"/>
                <a:ext cx="316826" cy="363935"/>
                <a:chOff x="5900146" y="2363868"/>
                <a:chExt cx="438507" cy="438507"/>
              </a:xfrm>
            </p:grpSpPr>
            <p:sp>
              <p:nvSpPr>
                <p:cNvPr id="57" name="Shape 10"/>
                <p:cNvSpPr/>
                <p:nvPr/>
              </p:nvSpPr>
              <p:spPr>
                <a:xfrm>
                  <a:off x="5900146" y="2363868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2B2951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58" name="Text 11"/>
                <p:cNvSpPr/>
                <p:nvPr/>
              </p:nvSpPr>
              <p:spPr>
                <a:xfrm>
                  <a:off x="6021767" y="2429820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AEB3D4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5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4" name="Группа 53"/>
              <p:cNvGrpSpPr/>
              <p:nvPr/>
            </p:nvGrpSpPr>
            <p:grpSpPr>
              <a:xfrm>
                <a:off x="9325512" y="4005764"/>
                <a:ext cx="316826" cy="363935"/>
                <a:chOff x="5900143" y="2363873"/>
                <a:chExt cx="438507" cy="438507"/>
              </a:xfrm>
            </p:grpSpPr>
            <p:sp>
              <p:nvSpPr>
                <p:cNvPr id="55" name="Shape 10"/>
                <p:cNvSpPr/>
                <p:nvPr/>
              </p:nvSpPr>
              <p:spPr>
                <a:xfrm>
                  <a:off x="5900143" y="2363873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2B2951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56" name="Text 11"/>
                <p:cNvSpPr/>
                <p:nvPr/>
              </p:nvSpPr>
              <p:spPr>
                <a:xfrm>
                  <a:off x="6021765" y="2429821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AEB3D4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6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</p:grpSp>
        <p:sp>
          <p:nvSpPr>
            <p:cNvPr id="38" name="Text 13"/>
            <p:cNvSpPr/>
            <p:nvPr/>
          </p:nvSpPr>
          <p:spPr>
            <a:xfrm>
              <a:off x="5693951" y="2563207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0" i="0">
                  <a:solidFill>
                    <a:srgbClr val="AEB3D4"/>
                  </a:solidFill>
                  <a:latin typeface="Arial"/>
                </a:rPr>
                <a:t>Критически важные компоненты электроэнергетических систем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 13"/>
            <p:cNvSpPr/>
            <p:nvPr/>
          </p:nvSpPr>
          <p:spPr>
            <a:xfrm>
              <a:off x="5693951" y="3161728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0" i="0">
                  <a:solidFill>
                    <a:srgbClr val="AEB3D4"/>
                  </a:solidFill>
                  <a:latin typeface="Arial"/>
                </a:rPr>
                <a:t>Обеспечивают надежность, безопасность и эффективность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 13"/>
            <p:cNvSpPr/>
            <p:nvPr/>
          </p:nvSpPr>
          <p:spPr>
            <a:xfrm>
              <a:off x="5693951" y="3765046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0" i="0">
                  <a:solidFill>
                    <a:srgbClr val="AEB3D4"/>
                  </a:solidFill>
                  <a:latin typeface="Arial"/>
                </a:rPr>
                <a:t>Защита оборудования и персонала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 13"/>
            <p:cNvSpPr/>
            <p:nvPr/>
          </p:nvSpPr>
          <p:spPr>
            <a:xfrm>
              <a:off x="9731619" y="2581624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0" i="0">
                  <a:solidFill>
                    <a:srgbClr val="AEB3D4"/>
                  </a:solidFill>
                  <a:latin typeface="Arial"/>
                </a:rPr>
                <a:t>Современные тенденции: микропроцессоры, экологичные альтернативы, новые материалы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 13"/>
            <p:cNvSpPr/>
            <p:nvPr/>
          </p:nvSpPr>
          <p:spPr>
            <a:xfrm>
              <a:off x="9731619" y="3180390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0" i="0">
                  <a:solidFill>
                    <a:srgbClr val="AEB3D4"/>
                  </a:solidFill>
                  <a:latin typeface="Arial"/>
                </a:rPr>
                <a:t>Интеллектуальные системы мониторинга увеличивают срок службы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 13"/>
            <p:cNvSpPr/>
            <p:nvPr/>
          </p:nvSpPr>
          <p:spPr>
            <a:xfrm>
              <a:off x="9731619" y="3794095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0" i="0">
                  <a:solidFill>
                    <a:srgbClr val="AEB3D4"/>
                  </a:solidFill>
                  <a:latin typeface="Arial"/>
                </a:rPr>
                <a:t>Правильный выбор и обслуживание - залог устойчивости энергосистем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Google Shape;1533;p82"/>
          <p:cNvSpPr txBox="1">
            <a:spLocks noGrp="1"/>
          </p:cNvSpPr>
          <p:nvPr>
            <p:ph type="title"/>
          </p:nvPr>
        </p:nvSpPr>
        <p:spPr>
          <a:xfrm>
            <a:off x="211826" y="0"/>
            <a:ext cx="4732236" cy="128740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AEB3D4"/>
                </a:solidFill>
                <a:latin typeface="Arial Black"/>
              </a:rPr>
              <a:t>Заключение: Роль высоковольтных выключателей</a:t>
            </a:r>
            <a:endParaRPr sz="2000" dirty="0">
              <a:latin typeface="Arial Black" panose="020B0A04020102020204" pitchFamily="34" charset="0"/>
            </a:endParaRP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970" y="162732"/>
            <a:ext cx="3106855" cy="2071237"/>
          </a:xfrm>
          <a:prstGeom prst="rect">
            <a:avLst/>
          </a:prstGeom>
          <a:ln w="12700">
            <a:solidFill>
              <a:srgbClr val="AEB3D4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414C0B-C65F-B57C-1F56-598847DE79AD}"/>
              </a:ext>
            </a:extLst>
          </p:cNvPr>
          <p:cNvSpPr txBox="1"/>
          <p:nvPr/>
        </p:nvSpPr>
        <p:spPr>
          <a:xfrm>
            <a:off x="1929653" y="4612341"/>
            <a:ext cx="5862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Повный А. В. «Школа для электрика» - </a:t>
            </a:r>
            <a:r>
              <a:rPr lang="en-US" dirty="0">
                <a:solidFill>
                  <a:srgbClr val="FFFFFF"/>
                </a:solidFill>
                <a:hlinkClick r:id="rId3"/>
              </a:rPr>
              <a:t>https://electricalschool.info/</a:t>
            </a:r>
            <a:r>
              <a:rPr lang="ru-RU" dirty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" name="Rectangle 280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802" name="Google Shape;2802;p107"/>
          <p:cNvCxnSpPr/>
          <p:nvPr/>
        </p:nvCxnSpPr>
        <p:spPr>
          <a:xfrm>
            <a:off x="5230256" y="1489188"/>
            <a:ext cx="3776584" cy="1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1533;p82"/>
          <p:cNvSpPr txBox="1">
            <a:spLocks noGrp="1"/>
          </p:cNvSpPr>
          <p:nvPr>
            <p:ph type="title"/>
          </p:nvPr>
        </p:nvSpPr>
        <p:spPr>
          <a:xfrm>
            <a:off x="5230256" y="7371"/>
            <a:ext cx="3776584" cy="148181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sz="2000" b="0" i="0">
                <a:solidFill>
                  <a:srgbClr val="AEB3D4"/>
                </a:solidFill>
                <a:latin typeface="Arial Black"/>
              </a:rPr>
              <a:t>Высоковольтные выключатели: Основные аспекты</a:t>
            </a:r>
            <a:endParaRPr sz="2000" dirty="0">
              <a:latin typeface="Arial Black" panose="020B0A040201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230256" y="1669247"/>
            <a:ext cx="3776584" cy="3132637"/>
            <a:chOff x="5236348" y="1669247"/>
            <a:chExt cx="3856410" cy="3132637"/>
          </a:xfrm>
        </p:grpSpPr>
        <p:grpSp>
          <p:nvGrpSpPr>
            <p:cNvPr id="47" name="Группа 46"/>
            <p:cNvGrpSpPr/>
            <p:nvPr/>
          </p:nvGrpSpPr>
          <p:grpSpPr>
            <a:xfrm>
              <a:off x="5236348" y="2329646"/>
              <a:ext cx="3829838" cy="499445"/>
              <a:chOff x="324611" y="3293427"/>
              <a:chExt cx="3829837" cy="438507"/>
            </a:xfrm>
          </p:grpSpPr>
          <p:sp>
            <p:nvSpPr>
              <p:cNvPr id="53" name="Shape 10"/>
              <p:cNvSpPr/>
              <p:nvPr/>
            </p:nvSpPr>
            <p:spPr>
              <a:xfrm>
                <a:off x="324611" y="3293427"/>
                <a:ext cx="438507" cy="438507"/>
              </a:xfrm>
              <a:prstGeom prst="roundRect">
                <a:avLst>
                  <a:gd name="adj" fmla="val 6668"/>
                </a:avLst>
              </a:prstGeom>
              <a:solidFill>
                <a:srgbClr val="2B2951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4" name="Text 11"/>
              <p:cNvSpPr/>
              <p:nvPr/>
            </p:nvSpPr>
            <p:spPr>
              <a:xfrm>
                <a:off x="446174" y="3398523"/>
                <a:ext cx="195263" cy="29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00"/>
                  </a:lnSpc>
                  <a:buNone/>
                </a:pPr>
                <a:r>
                  <a:rPr lang="en-US" sz="2300" dirty="0">
                    <a:solidFill>
                      <a:srgbClr val="AEB3D4"/>
                    </a:solidFill>
                    <a:latin typeface="Tomorrow" pitchFamily="34" charset="0"/>
                    <a:ea typeface="Tomorrow" pitchFamily="34" charset="-122"/>
                    <a:cs typeface="Tomorrow" pitchFamily="34" charset="-120"/>
                  </a:rPr>
                  <a:t>2</a:t>
                </a:r>
                <a:endParaRPr lang="en-US" sz="230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55" name="Text 12"/>
              <p:cNvSpPr/>
              <p:nvPr/>
            </p:nvSpPr>
            <p:spPr>
              <a:xfrm>
                <a:off x="831013" y="3334297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200" b="0" i="0">
                    <a:solidFill>
                      <a:srgbClr val="AEB3D4"/>
                    </a:solidFill>
                    <a:latin typeface="Arial Black"/>
                  </a:rPr>
                  <a:t>Классификация по дугогасящей среде</a:t>
                </a:r>
                <a:endParaRPr lang="en-US" dirty="0">
                  <a:solidFill>
                    <a:srgbClr val="D6E5EF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48" name="Группа 47"/>
            <p:cNvGrpSpPr/>
            <p:nvPr/>
          </p:nvGrpSpPr>
          <p:grpSpPr>
            <a:xfrm>
              <a:off x="5236350" y="1669247"/>
              <a:ext cx="3856408" cy="499444"/>
              <a:chOff x="324613" y="3716129"/>
              <a:chExt cx="3856407" cy="438507"/>
            </a:xfrm>
          </p:grpSpPr>
          <p:sp>
            <p:nvSpPr>
              <p:cNvPr id="49" name="Shape 10"/>
              <p:cNvSpPr/>
              <p:nvPr/>
            </p:nvSpPr>
            <p:spPr>
              <a:xfrm>
                <a:off x="324613" y="3716129"/>
                <a:ext cx="438507" cy="438507"/>
              </a:xfrm>
              <a:prstGeom prst="roundRect">
                <a:avLst>
                  <a:gd name="adj" fmla="val 6668"/>
                </a:avLst>
              </a:prstGeom>
              <a:solidFill>
                <a:srgbClr val="2B2951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0" name="Text 11"/>
              <p:cNvSpPr/>
              <p:nvPr/>
            </p:nvSpPr>
            <p:spPr>
              <a:xfrm>
                <a:off x="446176" y="3821225"/>
                <a:ext cx="195263" cy="29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00"/>
                  </a:lnSpc>
                  <a:buNone/>
                </a:pPr>
                <a:r>
                  <a:rPr lang="en-US" sz="2300" dirty="0">
                    <a:solidFill>
                      <a:srgbClr val="AEB3D4"/>
                    </a:solidFill>
                    <a:latin typeface="Tomorrow" pitchFamily="34" charset="0"/>
                    <a:ea typeface="Tomorrow" pitchFamily="34" charset="-122"/>
                    <a:cs typeface="Tomorrow" pitchFamily="34" charset="-120"/>
                  </a:rPr>
                  <a:t>1</a:t>
                </a:r>
                <a:endParaRPr lang="en-US" sz="230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51" name="Text 12"/>
              <p:cNvSpPr/>
              <p:nvPr/>
            </p:nvSpPr>
            <p:spPr>
              <a:xfrm>
                <a:off x="831014" y="3740226"/>
                <a:ext cx="3350006" cy="3000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200" b="0" i="0">
                    <a:solidFill>
                      <a:srgbClr val="AEB3D4"/>
                    </a:solidFill>
                    <a:latin typeface="Arial Black"/>
                  </a:rPr>
                  <a:t>Принципы гашения электрической дуги</a:t>
                </a:r>
                <a:endParaRPr lang="en-US" dirty="0">
                  <a:solidFill>
                    <a:srgbClr val="D6E5EF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24" name="Shape 10"/>
            <p:cNvSpPr/>
            <p:nvPr/>
          </p:nvSpPr>
          <p:spPr>
            <a:xfrm>
              <a:off x="5236348" y="3637099"/>
              <a:ext cx="438507" cy="499445"/>
            </a:xfrm>
            <a:prstGeom prst="roundRect">
              <a:avLst>
                <a:gd name="adj" fmla="val 6668"/>
              </a:avLst>
            </a:prstGeom>
            <a:solidFill>
              <a:srgbClr val="2B2951"/>
            </a:solidFill>
            <a:ln>
              <a:noFill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" name="Text 11"/>
            <p:cNvSpPr/>
            <p:nvPr/>
          </p:nvSpPr>
          <p:spPr>
            <a:xfrm>
              <a:off x="5357911" y="3756800"/>
              <a:ext cx="195263" cy="333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300"/>
                </a:lnSpc>
                <a:buNone/>
              </a:pPr>
              <a:r>
                <a:rPr lang="ru-RU" sz="2300" dirty="0">
                  <a:solidFill>
                    <a:srgbClr val="AEB3D4"/>
                  </a:solidFill>
                  <a:latin typeface="Tomorrow" pitchFamily="34" charset="0"/>
                  <a:ea typeface="Tomorrow" pitchFamily="34" charset="-122"/>
                  <a:cs typeface="Tomorrow" pitchFamily="34" charset="-120"/>
                </a:rPr>
                <a:t>4</a:t>
              </a:r>
              <a:endParaRPr lang="en-US" sz="2300" dirty="0">
                <a:solidFill>
                  <a:srgbClr val="D6E5EF"/>
                </a:solidFill>
              </a:endParaRPr>
            </a:p>
          </p:txBody>
        </p:sp>
        <p:sp>
          <p:nvSpPr>
            <p:cNvPr id="26" name="Text 12"/>
            <p:cNvSpPr/>
            <p:nvPr/>
          </p:nvSpPr>
          <p:spPr>
            <a:xfrm>
              <a:off x="5742750" y="3683649"/>
              <a:ext cx="3323436" cy="3043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 Black"/>
                </a:rPr>
                <a:t>Основные характеристики</a:t>
              </a:r>
              <a:endParaRPr lang="en-US" dirty="0">
                <a:solidFill>
                  <a:srgbClr val="D6E5E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7" name="Shape 10"/>
            <p:cNvSpPr/>
            <p:nvPr/>
          </p:nvSpPr>
          <p:spPr>
            <a:xfrm>
              <a:off x="5236350" y="2976700"/>
              <a:ext cx="438507" cy="499444"/>
            </a:xfrm>
            <a:prstGeom prst="roundRect">
              <a:avLst>
                <a:gd name="adj" fmla="val 6668"/>
              </a:avLst>
            </a:prstGeom>
            <a:solidFill>
              <a:srgbClr val="2B2951"/>
            </a:solidFill>
            <a:ln>
              <a:noFill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" name="Text 11"/>
            <p:cNvSpPr/>
            <p:nvPr/>
          </p:nvSpPr>
          <p:spPr>
            <a:xfrm>
              <a:off x="5357913" y="3096401"/>
              <a:ext cx="195263" cy="333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300"/>
                </a:lnSpc>
                <a:buNone/>
              </a:pPr>
              <a:r>
                <a:rPr lang="ru-RU" sz="2300" dirty="0">
                  <a:solidFill>
                    <a:srgbClr val="AEB3D4"/>
                  </a:solidFill>
                  <a:latin typeface="Tomorrow" pitchFamily="34" charset="0"/>
                  <a:ea typeface="Tomorrow" pitchFamily="34" charset="-122"/>
                  <a:cs typeface="Tomorrow" pitchFamily="34" charset="-120"/>
                </a:rPr>
                <a:t>3</a:t>
              </a:r>
              <a:endParaRPr lang="en-US" sz="2300" dirty="0">
                <a:solidFill>
                  <a:srgbClr val="D6E5EF"/>
                </a:solidFill>
              </a:endParaRPr>
            </a:p>
          </p:txBody>
        </p:sp>
        <p:sp>
          <p:nvSpPr>
            <p:cNvPr id="29" name="Text 12"/>
            <p:cNvSpPr/>
            <p:nvPr/>
          </p:nvSpPr>
          <p:spPr>
            <a:xfrm>
              <a:off x="5742751" y="3004146"/>
              <a:ext cx="3350007" cy="3417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 Black"/>
                </a:rPr>
                <a:t>Конструктивные особенности</a:t>
              </a:r>
              <a:endParaRPr lang="en-US" dirty="0">
                <a:solidFill>
                  <a:srgbClr val="D6E5E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0" name="Shape 10"/>
            <p:cNvSpPr/>
            <p:nvPr/>
          </p:nvSpPr>
          <p:spPr>
            <a:xfrm>
              <a:off x="5236348" y="4302439"/>
              <a:ext cx="438507" cy="499445"/>
            </a:xfrm>
            <a:prstGeom prst="roundRect">
              <a:avLst>
                <a:gd name="adj" fmla="val 6668"/>
              </a:avLst>
            </a:prstGeom>
            <a:solidFill>
              <a:srgbClr val="2B2951"/>
            </a:solidFill>
            <a:ln>
              <a:noFill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" name="Text 11"/>
            <p:cNvSpPr/>
            <p:nvPr/>
          </p:nvSpPr>
          <p:spPr>
            <a:xfrm>
              <a:off x="5357911" y="4422140"/>
              <a:ext cx="195263" cy="333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300"/>
                </a:lnSpc>
                <a:buNone/>
              </a:pPr>
              <a:r>
                <a:rPr lang="ru-RU" sz="2300" dirty="0">
                  <a:solidFill>
                    <a:srgbClr val="AEB3D4"/>
                  </a:solidFill>
                  <a:latin typeface="Tomorrow" pitchFamily="34" charset="0"/>
                  <a:ea typeface="Tomorrow" pitchFamily="34" charset="-122"/>
                  <a:cs typeface="Tomorrow" pitchFamily="34" charset="-120"/>
                </a:rPr>
                <a:t>5</a:t>
              </a:r>
              <a:endParaRPr lang="en-US" sz="2300" dirty="0">
                <a:solidFill>
                  <a:srgbClr val="D6E5EF"/>
                </a:solidFill>
              </a:endParaRPr>
            </a:p>
          </p:txBody>
        </p:sp>
        <p:sp>
          <p:nvSpPr>
            <p:cNvPr id="33" name="Text 12"/>
            <p:cNvSpPr/>
            <p:nvPr/>
          </p:nvSpPr>
          <p:spPr>
            <a:xfrm>
              <a:off x="5742750" y="4348989"/>
              <a:ext cx="3323436" cy="3043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 Black"/>
                </a:rPr>
                <a:t>Области применения</a:t>
              </a:r>
              <a:endParaRPr lang="en-US" dirty="0">
                <a:solidFill>
                  <a:srgbClr val="D6E5EF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2803" name="Picture 280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3096" cy="5143500"/>
          </a:xfrm>
          <a:prstGeom prst="rect">
            <a:avLst/>
          </a:prstGeom>
        </p:spPr>
      </p:pic>
      <p:pic>
        <p:nvPicPr>
          <p:cNvPr id="2804" name="Picture 280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0125"/>
            <a:ext cx="5093096" cy="4003250"/>
          </a:xfrm>
          <a:prstGeom prst="rect">
            <a:avLst/>
          </a:prstGeom>
          <a:ln w="9525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Rectangle 6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49" name="Google Shape;649;p64"/>
          <p:cNvSpPr txBox="1">
            <a:spLocks noGrp="1"/>
          </p:cNvSpPr>
          <p:nvPr>
            <p:ph type="title"/>
          </p:nvPr>
        </p:nvSpPr>
        <p:spPr>
          <a:xfrm>
            <a:off x="701107" y="1906891"/>
            <a:ext cx="7813785" cy="182341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400" b="0" i="0">
                <a:solidFill>
                  <a:srgbClr val="AEB3D4"/>
                </a:solidFill>
                <a:latin typeface="Arial Black"/>
              </a:rPr>
              <a:t>Основные понятия и определения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650" name="Google Shape;650;p64"/>
          <p:cNvSpPr txBox="1">
            <a:spLocks noGrp="1"/>
          </p:cNvSpPr>
          <p:nvPr>
            <p:ph type="title" idx="4294967295"/>
          </p:nvPr>
        </p:nvSpPr>
        <p:spPr>
          <a:xfrm>
            <a:off x="2532587" y="3455831"/>
            <a:ext cx="874713" cy="116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652" name="Google Shape;652;p64"/>
          <p:cNvCxnSpPr/>
          <p:nvPr/>
        </p:nvCxnSpPr>
        <p:spPr>
          <a:xfrm>
            <a:off x="730680" y="3730306"/>
            <a:ext cx="4508100" cy="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3" name="Picture 65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2522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335653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77871" y="0"/>
            <a:ext cx="4866191" cy="133890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AEB3D4"/>
                </a:solidFill>
                <a:latin typeface="Arial Black"/>
              </a:rPr>
              <a:t>Высоковольтный выключатель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33" name="Google Shape;1534;p82"/>
          <p:cNvSpPr txBox="1">
            <a:spLocks/>
          </p:cNvSpPr>
          <p:nvPr/>
        </p:nvSpPr>
        <p:spPr>
          <a:xfrm>
            <a:off x="47034" y="1335653"/>
            <a:ext cx="5013818" cy="135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tx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 algn="ctr"/>
            <a:endParaRPr lang="ru-RU" sz="1400" dirty="0">
              <a:solidFill>
                <a:srgbClr val="D6E5EF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22962" y="2720473"/>
            <a:ext cx="7949611" cy="2285868"/>
            <a:chOff x="958242" y="2720473"/>
            <a:chExt cx="7949611" cy="2285868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958242" y="3826243"/>
              <a:ext cx="3323436" cy="1180098"/>
              <a:chOff x="831014" y="3716130"/>
              <a:chExt cx="3323435" cy="1036113"/>
            </a:xfrm>
          </p:grpSpPr>
          <p:sp>
            <p:nvSpPr>
              <p:cNvPr id="83" name="Text 12"/>
              <p:cNvSpPr/>
              <p:nvPr/>
            </p:nvSpPr>
            <p:spPr>
              <a:xfrm>
                <a:off x="831014" y="371613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FFFFFF"/>
                    </a:solidFill>
                    <a:latin typeface="Arial Black"/>
                  </a:rPr>
                  <a:t>Обеспечивает безопасность и надежность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4" name="Text 13"/>
              <p:cNvSpPr/>
              <p:nvPr/>
            </p:nvSpPr>
            <p:spPr>
              <a:xfrm>
                <a:off x="831014" y="4128594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Группа 39"/>
            <p:cNvGrpSpPr/>
            <p:nvPr/>
          </p:nvGrpSpPr>
          <p:grpSpPr>
            <a:xfrm>
              <a:off x="958242" y="2720473"/>
              <a:ext cx="3323437" cy="1124405"/>
              <a:chOff x="831014" y="3756999"/>
              <a:chExt cx="3323436" cy="987216"/>
            </a:xfrm>
          </p:grpSpPr>
          <p:sp>
            <p:nvSpPr>
              <p:cNvPr id="79" name="Text 12"/>
              <p:cNvSpPr/>
              <p:nvPr/>
            </p:nvSpPr>
            <p:spPr>
              <a:xfrm>
                <a:off x="831015" y="375699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FFFFFF"/>
                    </a:solidFill>
                    <a:latin typeface="Arial Black"/>
                  </a:rPr>
                  <a:t>Коммутационный аппарат для высоковольтных цепей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  <a:ea typeface="Tomorrow" pitchFamily="34" charset="-122"/>
                  <a:cs typeface="Tomorrow" pitchFamily="34" charset="-120"/>
                </a:endParaRPr>
              </a:p>
            </p:txBody>
          </p:sp>
          <p:sp>
            <p:nvSpPr>
              <p:cNvPr id="80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endParaRPr/>
              </a:p>
            </p:txBody>
          </p:sp>
        </p:grpSp>
        <p:grpSp>
          <p:nvGrpSpPr>
            <p:cNvPr id="42" name="Группа 41"/>
            <p:cNvGrpSpPr/>
            <p:nvPr/>
          </p:nvGrpSpPr>
          <p:grpSpPr>
            <a:xfrm>
              <a:off x="5584416" y="3826243"/>
              <a:ext cx="3323436" cy="1180098"/>
              <a:chOff x="831014" y="3716130"/>
              <a:chExt cx="3323435" cy="1036113"/>
            </a:xfrm>
          </p:grpSpPr>
          <p:sp>
            <p:nvSpPr>
              <p:cNvPr id="54" name="Text 12"/>
              <p:cNvSpPr/>
              <p:nvPr/>
            </p:nvSpPr>
            <p:spPr>
              <a:xfrm>
                <a:off x="831014" y="371613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FFFFFF"/>
                    </a:solidFill>
                    <a:latin typeface="Arial Black"/>
                  </a:rPr>
                  <a:t>Классификация по гашению дуги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5" name="Text 13"/>
              <p:cNvSpPr/>
              <p:nvPr/>
            </p:nvSpPr>
            <p:spPr>
              <a:xfrm>
                <a:off x="831014" y="4128594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800" b="0" i="1">
                    <a:solidFill>
                      <a:srgbClr val="AEB3D4"/>
                    </a:solidFill>
                    <a:latin typeface="Arial"/>
                  </a:rPr>
                  <a:t> Масляные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800" b="0" i="1">
                    <a:solidFill>
                      <a:srgbClr val="AEB3D4"/>
                    </a:solidFill>
                    <a:latin typeface="Arial"/>
                  </a:rPr>
                  <a:t> Воздушные</a:t>
                </a:r>
              </a:p>
              <a:p>
                <a:r>
                  <a:rPr sz="800" b="0" i="1">
                    <a:solidFill>
                      <a:srgbClr val="AEB3D4"/>
                    </a:solidFill>
                    <a:latin typeface="Arial"/>
                  </a:rPr>
                  <a:t> Элегазовые (SF6)</a:t>
                </a:r>
              </a:p>
              <a:p>
                <a:r>
                  <a:rPr sz="800" b="0" i="1">
                    <a:solidFill>
                      <a:srgbClr val="AEB3D4"/>
                    </a:solidFill>
                    <a:latin typeface="Arial"/>
                  </a:rPr>
                  <a:t> Вакуумные</a:t>
                </a:r>
              </a:p>
              <a:p>
                <a:r>
                  <a:rPr sz="800" b="0" i="1">
                    <a:solidFill>
                      <a:srgbClr val="AEB3D4"/>
                    </a:solidFill>
                    <a:latin typeface="Arial"/>
                  </a:rPr>
                  <a:t> Автогазовые</a:t>
                </a:r>
              </a:p>
            </p:txBody>
          </p:sp>
        </p:grpSp>
        <p:grpSp>
          <p:nvGrpSpPr>
            <p:cNvPr id="43" name="Группа 42"/>
            <p:cNvGrpSpPr/>
            <p:nvPr/>
          </p:nvGrpSpPr>
          <p:grpSpPr>
            <a:xfrm>
              <a:off x="5584416" y="2720473"/>
              <a:ext cx="3323437" cy="1124405"/>
              <a:chOff x="831014" y="3756999"/>
              <a:chExt cx="3323436" cy="987216"/>
            </a:xfrm>
          </p:grpSpPr>
          <p:sp>
            <p:nvSpPr>
              <p:cNvPr id="48" name="Text 12"/>
              <p:cNvSpPr/>
              <p:nvPr/>
            </p:nvSpPr>
            <p:spPr>
              <a:xfrm>
                <a:off x="831015" y="375699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FFFFFF"/>
                    </a:solidFill>
                    <a:latin typeface="Arial Black"/>
                  </a:rPr>
                  <a:t>Классификация по напряжению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1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800" b="0" i="1">
                    <a:solidFill>
                      <a:srgbClr val="AEB3D4"/>
                    </a:solidFill>
                    <a:latin typeface="Arial"/>
                  </a:rPr>
                  <a:t> До 35 кВ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800" b="0" i="1">
                    <a:solidFill>
                      <a:srgbClr val="AEB3D4"/>
                    </a:solidFill>
                    <a:latin typeface="Arial"/>
                  </a:rPr>
                  <a:t> 35 кВ – 220 кВ</a:t>
                </a:r>
              </a:p>
              <a:p>
                <a:r>
                  <a:rPr sz="800" b="0" i="1">
                    <a:solidFill>
                      <a:srgbClr val="AEB3D4"/>
                    </a:solidFill>
                    <a:latin typeface="Arial"/>
                  </a:rPr>
                  <a:t> 330 кВ и выше</a:t>
                </a:r>
              </a:p>
            </p:txBody>
          </p:sp>
        </p:grpSp>
      </p:grp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929" y="162732"/>
            <a:ext cx="1728937" cy="2071237"/>
          </a:xfrm>
          <a:prstGeom prst="rect">
            <a:avLst/>
          </a:prstGeom>
          <a:ln w="12700">
            <a:solidFill>
              <a:srgbClr val="AEB3D4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3" name="Группа 112"/>
          <p:cNvGrpSpPr/>
          <p:nvPr/>
        </p:nvGrpSpPr>
        <p:grpSpPr>
          <a:xfrm>
            <a:off x="4748956" y="2504313"/>
            <a:ext cx="4084320" cy="1550257"/>
            <a:chOff x="4507887" y="2626762"/>
            <a:chExt cx="4084320" cy="1550257"/>
          </a:xfrm>
          <a:solidFill>
            <a:srgbClr val="444752"/>
          </a:solidFill>
        </p:grpSpPr>
        <p:sp>
          <p:nvSpPr>
            <p:cNvPr id="114" name="Скругленный прямоугольник 113"/>
            <p:cNvSpPr/>
            <p:nvPr/>
          </p:nvSpPr>
          <p:spPr>
            <a:xfrm>
              <a:off x="4507887" y="2626762"/>
              <a:ext cx="4084320" cy="1550257"/>
            </a:xfrm>
            <a:prstGeom prst="roundRect">
              <a:avLst>
                <a:gd name="adj" fmla="val 8802"/>
              </a:avLst>
            </a:prstGeom>
            <a:solidFill>
              <a:srgbClr val="2B29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15" name="Группа 114"/>
            <p:cNvGrpSpPr/>
            <p:nvPr/>
          </p:nvGrpSpPr>
          <p:grpSpPr>
            <a:xfrm>
              <a:off x="4964528" y="2759608"/>
              <a:ext cx="3514121" cy="1124405"/>
              <a:chOff x="831014" y="3756999"/>
              <a:chExt cx="3514120" cy="987216"/>
            </a:xfrm>
            <a:grpFill/>
          </p:grpSpPr>
          <p:sp>
            <p:nvSpPr>
              <p:cNvPr id="116" name="Text 12"/>
              <p:cNvSpPr/>
              <p:nvPr/>
            </p:nvSpPr>
            <p:spPr>
              <a:xfrm>
                <a:off x="831015" y="3756999"/>
                <a:ext cx="3514119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FFFFFF"/>
                    </a:solidFill>
                    <a:latin typeface="Arial Black"/>
                  </a:rPr>
                  <a:t>Надежность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17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Способность выполнять функции в заданных условиях.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- Ключевые характеристики: вероятность безотказной работы, MTBF, MTTR.</a:t>
                </a:r>
              </a:p>
              <a:p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- Влияние конструкции, материалов и обслуживания</a:t>
                </a:r>
              </a:p>
            </p:txBody>
          </p:sp>
        </p:grpSp>
      </p:grp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279045" y="1371296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211826" y="0"/>
            <a:ext cx="4732236" cy="135353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AEB3D4"/>
                </a:solidFill>
                <a:latin typeface="Arial Black"/>
              </a:rPr>
              <a:t>Высоковольтные выключатели: Ключевые характеристики</a:t>
            </a:r>
            <a:endParaRPr sz="2000" dirty="0">
              <a:latin typeface="Arial Black" panose="020B0A04020102020204" pitchFamily="34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397558" y="1602220"/>
            <a:ext cx="4084320" cy="1550257"/>
            <a:chOff x="4507887" y="2626762"/>
            <a:chExt cx="4084320" cy="1550257"/>
          </a:xfrm>
          <a:solidFill>
            <a:srgbClr val="444752"/>
          </a:solidFill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4507887" y="2626762"/>
              <a:ext cx="4084320" cy="1550257"/>
            </a:xfrm>
            <a:prstGeom prst="roundRect">
              <a:avLst>
                <a:gd name="adj" fmla="val 8802"/>
              </a:avLst>
            </a:prstGeom>
            <a:solidFill>
              <a:srgbClr val="2B29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1" name="Группа 60"/>
            <p:cNvGrpSpPr/>
            <p:nvPr/>
          </p:nvGrpSpPr>
          <p:grpSpPr>
            <a:xfrm>
              <a:off x="4964528" y="2759608"/>
              <a:ext cx="3505659" cy="1124405"/>
              <a:chOff x="831014" y="3756999"/>
              <a:chExt cx="3505658" cy="987216"/>
            </a:xfrm>
            <a:grpFill/>
          </p:grpSpPr>
          <p:sp>
            <p:nvSpPr>
              <p:cNvPr id="66" name="Text 12"/>
              <p:cNvSpPr/>
              <p:nvPr/>
            </p:nvSpPr>
            <p:spPr>
              <a:xfrm>
                <a:off x="831014" y="3756999"/>
                <a:ext cx="3505658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FFFFFF"/>
                    </a:solidFill>
                    <a:latin typeface="Arial Black"/>
                  </a:rPr>
                  <a:t>Отключающая способность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7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Способность отключать ток короткого замыкания.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- Важна для предотвращения повреждений.</a:t>
                </a:r>
              </a:p>
              <a:p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- Симметричный и асимметричный токи отключения</a:t>
                </a:r>
              </a:p>
            </p:txBody>
          </p:sp>
        </p:grpSp>
      </p:grpSp>
      <p:grpSp>
        <p:nvGrpSpPr>
          <p:cNvPr id="123" name="Группа 122"/>
          <p:cNvGrpSpPr/>
          <p:nvPr/>
        </p:nvGrpSpPr>
        <p:grpSpPr>
          <a:xfrm>
            <a:off x="397558" y="3421646"/>
            <a:ext cx="4084320" cy="1550257"/>
            <a:chOff x="4507887" y="2626762"/>
            <a:chExt cx="4084320" cy="1550257"/>
          </a:xfrm>
          <a:solidFill>
            <a:srgbClr val="444752"/>
          </a:solidFill>
        </p:grpSpPr>
        <p:sp>
          <p:nvSpPr>
            <p:cNvPr id="124" name="Скругленный прямоугольник 123"/>
            <p:cNvSpPr/>
            <p:nvPr/>
          </p:nvSpPr>
          <p:spPr>
            <a:xfrm>
              <a:off x="4507887" y="2626762"/>
              <a:ext cx="4084320" cy="1550257"/>
            </a:xfrm>
            <a:prstGeom prst="roundRect">
              <a:avLst>
                <a:gd name="adj" fmla="val 8802"/>
              </a:avLst>
            </a:prstGeom>
            <a:solidFill>
              <a:srgbClr val="2B29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5" name="Группа 124"/>
            <p:cNvGrpSpPr/>
            <p:nvPr/>
          </p:nvGrpSpPr>
          <p:grpSpPr>
            <a:xfrm>
              <a:off x="4964528" y="2759608"/>
              <a:ext cx="3505659" cy="1124405"/>
              <a:chOff x="831014" y="3756999"/>
              <a:chExt cx="3505658" cy="987216"/>
            </a:xfrm>
            <a:grpFill/>
          </p:grpSpPr>
          <p:sp>
            <p:nvSpPr>
              <p:cNvPr id="126" name="Text 12"/>
              <p:cNvSpPr/>
              <p:nvPr/>
            </p:nvSpPr>
            <p:spPr>
              <a:xfrm>
                <a:off x="831015" y="3756999"/>
                <a:ext cx="3505657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FFFFFF"/>
                    </a:solidFill>
                    <a:latin typeface="Arial Black"/>
                  </a:rPr>
                  <a:t>Время отключения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27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Интервал от команды до разрыва цепи.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- Быстрое отключение снижает нагрузки.</a:t>
                </a:r>
              </a:p>
              <a:p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- Составляющие: время срабатывания и гашения дуги</a:t>
                </a:r>
              </a:p>
            </p:txBody>
          </p:sp>
        </p:grpSp>
      </p:grp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970" y="162732"/>
            <a:ext cx="3106855" cy="2071237"/>
          </a:xfrm>
          <a:prstGeom prst="rect">
            <a:avLst/>
          </a:prstGeom>
          <a:ln w="12700">
            <a:solidFill>
              <a:srgbClr val="AEB3D4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Rectangle 225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46" name="Google Shape;2246;p97"/>
          <p:cNvSpPr txBox="1">
            <a:spLocks noGrp="1"/>
          </p:cNvSpPr>
          <p:nvPr>
            <p:ph type="title"/>
          </p:nvPr>
        </p:nvSpPr>
        <p:spPr>
          <a:xfrm flipH="1">
            <a:off x="534010" y="1310640"/>
            <a:ext cx="7863230" cy="195243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sz="2400" b="0" i="0">
                <a:solidFill>
                  <a:srgbClr val="AEB3D4"/>
                </a:solidFill>
                <a:latin typeface="Arial Black"/>
              </a:rPr>
              <a:t>Принцип гашения электрической дуги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2248" name="Google Shape;2248;p97"/>
          <p:cNvSpPr txBox="1">
            <a:spLocks noGrp="1"/>
          </p:cNvSpPr>
          <p:nvPr>
            <p:ph type="title" idx="4294967295"/>
          </p:nvPr>
        </p:nvSpPr>
        <p:spPr>
          <a:xfrm>
            <a:off x="5875451" y="3319807"/>
            <a:ext cx="719137" cy="84137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2249" name="Google Shape;2249;p97"/>
          <p:cNvCxnSpPr/>
          <p:nvPr/>
        </p:nvCxnSpPr>
        <p:spPr>
          <a:xfrm>
            <a:off x="4063170" y="3237826"/>
            <a:ext cx="4343700" cy="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50" name="Picture 2249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5206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8" y="1371296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284501" y="222504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190284" y="814530"/>
            <a:ext cx="4732236" cy="138216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AEB3D4"/>
                </a:solidFill>
                <a:latin typeface="Arial Black"/>
              </a:rPr>
              <a:t>Ионизация в электрической дуге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285" y="2508337"/>
            <a:ext cx="8824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AEB3D4"/>
                </a:solidFill>
              </a:rPr>
              <a:t>1. При размыкании контактов образуется промежуток, ионизация нейтральных молекул газа.</a:t>
            </a:r>
          </a:p>
          <a:p>
            <a:r>
              <a:rPr sz="1200" b="0" i="0">
                <a:solidFill>
                  <a:srgbClr val="AEB3D4"/>
                </a:solidFill>
              </a:rPr>
              <a:t>2. Механизмы ионизации:</a:t>
            </a:r>
          </a:p>
          <a:p>
            <a:r>
              <a:rPr sz="1200" b="0" i="0">
                <a:solidFill>
                  <a:srgbClr val="AEB3D4"/>
                </a:solidFill>
              </a:rPr>
              <a:t>   - Ударная: электроны выбивают другие электроны.</a:t>
            </a:r>
          </a:p>
          <a:p>
            <a:r>
              <a:rPr sz="1200" b="0" i="0">
                <a:solidFill>
                  <a:srgbClr val="AEB3D4"/>
                </a:solidFill>
              </a:rPr>
              <a:t>   - Термическая: высокая температура вызывает хаотичное движение частиц.</a:t>
            </a:r>
          </a:p>
          <a:p>
            <a:r>
              <a:rPr sz="1200" b="0" i="0">
                <a:solidFill>
                  <a:srgbClr val="AEB3D4"/>
                </a:solidFill>
              </a:rPr>
              <a:t>   - Фотоионизация: УФ и видимое излучение выбивает электроны.</a:t>
            </a:r>
          </a:p>
          <a:p>
            <a:r>
              <a:rPr sz="1200" b="0" i="0">
                <a:solidFill>
                  <a:srgbClr val="AEB3D4"/>
                </a:solidFill>
              </a:rPr>
              <a:t>3. Ионизация поддерживает проводимость дуги.</a:t>
            </a: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018" y="902934"/>
            <a:ext cx="3936761" cy="814193"/>
          </a:xfrm>
          <a:prstGeom prst="rect">
            <a:avLst/>
          </a:prstGeom>
          <a:ln w="12700">
            <a:solidFill>
              <a:srgbClr val="AEB3D4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" name="Rectangle 280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802" name="Google Shape;2802;p107"/>
          <p:cNvCxnSpPr/>
          <p:nvPr/>
        </p:nvCxnSpPr>
        <p:spPr>
          <a:xfrm>
            <a:off x="5230256" y="1489188"/>
            <a:ext cx="3776584" cy="1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1533;p82"/>
          <p:cNvSpPr txBox="1">
            <a:spLocks noGrp="1"/>
          </p:cNvSpPr>
          <p:nvPr>
            <p:ph type="title"/>
          </p:nvPr>
        </p:nvSpPr>
        <p:spPr>
          <a:xfrm>
            <a:off x="5230256" y="7371"/>
            <a:ext cx="3776584" cy="148181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sz="2000" b="0" i="0">
                <a:solidFill>
                  <a:srgbClr val="AEB3D4"/>
                </a:solidFill>
                <a:latin typeface="Arial Black"/>
              </a:rPr>
              <a:t>Методы гашения электрической дуги</a:t>
            </a:r>
            <a:endParaRPr sz="2000" dirty="0">
              <a:latin typeface="Arial Black" panose="020B0A04020102020204" pitchFamily="34" charset="0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5230256" y="1669247"/>
            <a:ext cx="3776584" cy="3474253"/>
            <a:chOff x="135633" y="1481818"/>
            <a:chExt cx="3856408" cy="3474253"/>
          </a:xfrm>
        </p:grpSpPr>
        <p:grpSp>
          <p:nvGrpSpPr>
            <p:cNvPr id="46" name="Группа 45"/>
            <p:cNvGrpSpPr/>
            <p:nvPr/>
          </p:nvGrpSpPr>
          <p:grpSpPr>
            <a:xfrm>
              <a:off x="135633" y="3775972"/>
              <a:ext cx="3829837" cy="1180099"/>
              <a:chOff x="324613" y="3716129"/>
              <a:chExt cx="3829836" cy="1036114"/>
            </a:xfrm>
          </p:grpSpPr>
          <p:sp>
            <p:nvSpPr>
              <p:cNvPr id="57" name="Shape 10"/>
              <p:cNvSpPr/>
              <p:nvPr/>
            </p:nvSpPr>
            <p:spPr>
              <a:xfrm>
                <a:off x="324613" y="3716129"/>
                <a:ext cx="438507" cy="438507"/>
              </a:xfrm>
              <a:prstGeom prst="roundRect">
                <a:avLst>
                  <a:gd name="adj" fmla="val 6668"/>
                </a:avLst>
              </a:prstGeom>
              <a:solidFill>
                <a:srgbClr val="2B2951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8" name="Text 11"/>
              <p:cNvSpPr/>
              <p:nvPr/>
            </p:nvSpPr>
            <p:spPr>
              <a:xfrm>
                <a:off x="446176" y="3821225"/>
                <a:ext cx="195263" cy="29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00"/>
                  </a:lnSpc>
                  <a:buNone/>
                </a:pPr>
                <a:r>
                  <a:rPr lang="en-US" sz="2300" dirty="0">
                    <a:solidFill>
                      <a:srgbClr val="AEB3D4"/>
                    </a:solidFill>
                    <a:latin typeface="Tomorrow" pitchFamily="34" charset="0"/>
                    <a:ea typeface="Tomorrow" pitchFamily="34" charset="-122"/>
                    <a:cs typeface="Tomorrow" pitchFamily="34" charset="-120"/>
                  </a:rPr>
                  <a:t>3</a:t>
                </a:r>
                <a:endParaRPr lang="en-US" sz="230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59" name="Text 12"/>
              <p:cNvSpPr/>
              <p:nvPr/>
            </p:nvSpPr>
            <p:spPr>
              <a:xfrm>
                <a:off x="831014" y="371613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FFFFFF"/>
                    </a:solidFill>
                    <a:latin typeface="Arial Black"/>
                  </a:rPr>
                  <a:t>Удлинение дуги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0" name="Text 13"/>
              <p:cNvSpPr/>
              <p:nvPr/>
            </p:nvSpPr>
            <p:spPr>
              <a:xfrm>
                <a:off x="831014" y="4128594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800" b="0" i="0">
                    <a:solidFill>
                      <a:srgbClr val="AEB3D4"/>
                    </a:solidFill>
                    <a:latin typeface="Arial"/>
                  </a:rPr>
                  <a:t>Увеличение длины = повышение сопротивления.</a:t>
                </a:r>
                <a:endParaRPr lang="ru-RU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800" b="0" i="0">
                    <a:solidFill>
                      <a:srgbClr val="AEB3D4"/>
                    </a:solidFill>
                    <a:latin typeface="Arial"/>
                  </a:rPr>
                  <a:t>- Реализация: геометрическое удлинение, магнитное дутье.</a:t>
                </a:r>
              </a:p>
              <a:p>
                <a:r>
                  <a:rPr sz="800" b="0" i="0">
                    <a:solidFill>
                      <a:srgbClr val="AEB3D4"/>
                    </a:solidFill>
                    <a:latin typeface="Arial"/>
                  </a:rPr>
                  <a:t>- Эффект: снижение тока и напряжения</a:t>
                </a:r>
              </a:p>
            </p:txBody>
          </p:sp>
        </p:grpSp>
        <p:grpSp>
          <p:nvGrpSpPr>
            <p:cNvPr id="47" name="Группа 46"/>
            <p:cNvGrpSpPr/>
            <p:nvPr/>
          </p:nvGrpSpPr>
          <p:grpSpPr>
            <a:xfrm>
              <a:off x="135633" y="2623656"/>
              <a:ext cx="3829838" cy="1170955"/>
              <a:chOff x="324613" y="3716129"/>
              <a:chExt cx="3829837" cy="1028086"/>
            </a:xfrm>
          </p:grpSpPr>
          <p:sp>
            <p:nvSpPr>
              <p:cNvPr id="53" name="Shape 10"/>
              <p:cNvSpPr/>
              <p:nvPr/>
            </p:nvSpPr>
            <p:spPr>
              <a:xfrm>
                <a:off x="324613" y="3716129"/>
                <a:ext cx="438507" cy="438507"/>
              </a:xfrm>
              <a:prstGeom prst="roundRect">
                <a:avLst>
                  <a:gd name="adj" fmla="val 6668"/>
                </a:avLst>
              </a:prstGeom>
              <a:solidFill>
                <a:srgbClr val="2B2951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4" name="Text 11"/>
              <p:cNvSpPr/>
              <p:nvPr/>
            </p:nvSpPr>
            <p:spPr>
              <a:xfrm>
                <a:off x="446176" y="3821225"/>
                <a:ext cx="195263" cy="29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00"/>
                  </a:lnSpc>
                  <a:buNone/>
                </a:pPr>
                <a:r>
                  <a:rPr lang="en-US" sz="2300" dirty="0">
                    <a:solidFill>
                      <a:srgbClr val="AEB3D4"/>
                    </a:solidFill>
                    <a:latin typeface="Tomorrow" pitchFamily="34" charset="0"/>
                    <a:ea typeface="Tomorrow" pitchFamily="34" charset="-122"/>
                    <a:cs typeface="Tomorrow" pitchFamily="34" charset="-120"/>
                  </a:rPr>
                  <a:t>2</a:t>
                </a:r>
                <a:endParaRPr lang="en-US" sz="230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55" name="Text 12"/>
              <p:cNvSpPr/>
              <p:nvPr/>
            </p:nvSpPr>
            <p:spPr>
              <a:xfrm>
                <a:off x="831015" y="375699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FFFFFF"/>
                    </a:solidFill>
                    <a:latin typeface="Arial Black"/>
                  </a:rPr>
                  <a:t>Деионизация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6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800" b="0" i="0">
                    <a:solidFill>
                      <a:srgbClr val="AEB3D4"/>
                    </a:solidFill>
                    <a:latin typeface="Arial"/>
                  </a:rPr>
                  <a:t>Снижение ионов = восстановление диэлектрической прочности.</a:t>
                </a:r>
                <a:endParaRPr lang="ru-RU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800" b="0" i="0">
                    <a:solidFill>
                      <a:srgbClr val="AEB3D4"/>
                    </a:solidFill>
                    <a:latin typeface="Arial"/>
                  </a:rPr>
                  <a:t>- Реализация: интенсивное охлаждение, использование SF6.</a:t>
                </a:r>
              </a:p>
              <a:p>
                <a:r>
                  <a:rPr sz="800" b="0" i="0">
                    <a:solidFill>
                      <a:srgbClr val="AEB3D4"/>
                    </a:solidFill>
                    <a:latin typeface="Arial"/>
                  </a:rPr>
                  <a:t>- Эффект: быстрое восстановление после перехода тока</a:t>
                </a:r>
              </a:p>
            </p:txBody>
          </p:sp>
        </p:grpSp>
        <p:grpSp>
          <p:nvGrpSpPr>
            <p:cNvPr id="48" name="Группа 47"/>
            <p:cNvGrpSpPr/>
            <p:nvPr/>
          </p:nvGrpSpPr>
          <p:grpSpPr>
            <a:xfrm>
              <a:off x="135633" y="1481818"/>
              <a:ext cx="3856408" cy="1134378"/>
              <a:chOff x="324613" y="3716129"/>
              <a:chExt cx="3856407" cy="995973"/>
            </a:xfrm>
          </p:grpSpPr>
          <p:sp>
            <p:nvSpPr>
              <p:cNvPr id="49" name="Shape 10"/>
              <p:cNvSpPr/>
              <p:nvPr/>
            </p:nvSpPr>
            <p:spPr>
              <a:xfrm>
                <a:off x="324613" y="3716129"/>
                <a:ext cx="438507" cy="438507"/>
              </a:xfrm>
              <a:prstGeom prst="roundRect">
                <a:avLst>
                  <a:gd name="adj" fmla="val 6668"/>
                </a:avLst>
              </a:prstGeom>
              <a:solidFill>
                <a:srgbClr val="2B2951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0" name="Text 11"/>
              <p:cNvSpPr/>
              <p:nvPr/>
            </p:nvSpPr>
            <p:spPr>
              <a:xfrm>
                <a:off x="446176" y="3821225"/>
                <a:ext cx="195263" cy="29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00"/>
                  </a:lnSpc>
                  <a:buNone/>
                </a:pPr>
                <a:r>
                  <a:rPr lang="en-US" sz="2300" dirty="0">
                    <a:solidFill>
                      <a:srgbClr val="AEB3D4"/>
                    </a:solidFill>
                    <a:latin typeface="Tomorrow" pitchFamily="34" charset="0"/>
                    <a:ea typeface="Tomorrow" pitchFamily="34" charset="-122"/>
                    <a:cs typeface="Tomorrow" pitchFamily="34" charset="-120"/>
                  </a:rPr>
                  <a:t>1</a:t>
                </a:r>
                <a:endParaRPr lang="en-US" sz="230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51" name="Text 12"/>
              <p:cNvSpPr/>
              <p:nvPr/>
            </p:nvSpPr>
            <p:spPr>
              <a:xfrm>
                <a:off x="831014" y="3740226"/>
                <a:ext cx="3350006" cy="3000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FFFFFF"/>
                    </a:solidFill>
                    <a:latin typeface="Arial Black"/>
                  </a:rPr>
                  <a:t>Охлаждение дуги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2" name="Text 13"/>
              <p:cNvSpPr/>
              <p:nvPr/>
            </p:nvSpPr>
            <p:spPr>
              <a:xfrm>
                <a:off x="831014" y="4088453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800" b="0" i="0">
                    <a:solidFill>
                      <a:srgbClr val="AEB3D4"/>
                    </a:solidFill>
                    <a:latin typeface="Arial"/>
                  </a:rPr>
                  <a:t>Снижение температуры = уменьшение ионизации.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800" b="0" i="0">
                    <a:solidFill>
                      <a:srgbClr val="AEB3D4"/>
                    </a:solidFill>
                    <a:latin typeface="Arial"/>
                  </a:rPr>
                  <a:t>- Реализация: гашение в масле, элегазе, газовое дутье.</a:t>
                </a:r>
              </a:p>
              <a:p>
                <a:r>
                  <a:rPr sz="800" b="0" i="0">
                    <a:solidFill>
                      <a:srgbClr val="AEB3D4"/>
                    </a:solidFill>
                    <a:latin typeface="Arial"/>
                  </a:rPr>
                  <a:t>- Эффект: повышение электрической прочности</a:t>
                </a:r>
              </a:p>
            </p:txBody>
          </p:sp>
        </p:grpSp>
      </p:grpSp>
      <p:pic>
        <p:nvPicPr>
          <p:cNvPr id="2803" name="Picture 280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3096" cy="5143500"/>
          </a:xfrm>
          <a:prstGeom prst="rect">
            <a:avLst/>
          </a:prstGeom>
        </p:spPr>
      </p:pic>
      <p:pic>
        <p:nvPicPr>
          <p:cNvPr id="2804" name="Picture 280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8526"/>
            <a:ext cx="5093096" cy="3726448"/>
          </a:xfrm>
          <a:prstGeom prst="rect">
            <a:avLst/>
          </a:prstGeom>
          <a:ln w="9525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3">
      <a:dk1>
        <a:sysClr val="windowText" lastClr="000000"/>
      </a:dk1>
      <a:lt1>
        <a:srgbClr val="FA7AD8"/>
      </a:lt1>
      <a:dk2>
        <a:srgbClr val="222A35"/>
      </a:dk2>
      <a:lt2>
        <a:srgbClr val="D6DCE4"/>
      </a:lt2>
      <a:accent1>
        <a:srgbClr val="75707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6156</TotalTime>
  <Words>1411</Words>
  <Application>Microsoft Office PowerPoint</Application>
  <PresentationFormat>Экран (16:9)</PresentationFormat>
  <Paragraphs>268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 Black</vt:lpstr>
      <vt:lpstr>Roboto Condensed Light</vt:lpstr>
      <vt:lpstr>Tomorrow</vt:lpstr>
      <vt:lpstr>Lato</vt:lpstr>
      <vt:lpstr>DFMincho-SU</vt:lpstr>
      <vt:lpstr>Arial</vt:lpstr>
      <vt:lpstr>Lora</vt:lpstr>
      <vt:lpstr>Тема Office</vt:lpstr>
      <vt:lpstr>Высоковольтные выключатели</vt:lpstr>
      <vt:lpstr>Роль высоковольтных выключателей в энергосистемах</vt:lpstr>
      <vt:lpstr>Высоковольтные выключатели: Основные аспекты</vt:lpstr>
      <vt:lpstr>Основные понятия и определения</vt:lpstr>
      <vt:lpstr>Высоковольтный выключатель</vt:lpstr>
      <vt:lpstr>Высоковольтные выключатели: Ключевые характеристики</vt:lpstr>
      <vt:lpstr>Принцип гашения электрической дуги</vt:lpstr>
      <vt:lpstr>Ионизация в электрической дуге</vt:lpstr>
      <vt:lpstr>Методы гашения электрической дуги</vt:lpstr>
      <vt:lpstr>Типы высоковольтных выключателей</vt:lpstr>
      <vt:lpstr>Масляные выключатели: Конструкция и Принцип Действия</vt:lpstr>
      <vt:lpstr>Конструкция воздушного выключателя</vt:lpstr>
      <vt:lpstr>Элегазовые выключатели (SF6)</vt:lpstr>
      <vt:lpstr>Конструкция и принцип действия вакуумного выключателя</vt:lpstr>
      <vt:lpstr>Основные характеристики высоковольтных выключателей</vt:lpstr>
      <vt:lpstr>Презентация PowerPoint</vt:lpstr>
      <vt:lpstr>Отключающая способность высоковольтного выключателя</vt:lpstr>
      <vt:lpstr>Время отключения высоковольтного выключателя</vt:lpstr>
      <vt:lpstr>Факторы, влияющие на срок службы высоковольтного выключателя</vt:lpstr>
      <vt:lpstr>Современные тенденции в развитии высоковольтных выключателей</vt:lpstr>
      <vt:lpstr>Микропроцессорные системы управления в высоковольтных выключателях</vt:lpstr>
      <vt:lpstr>Альтернативы SF6 в высоковольтных выключателях</vt:lpstr>
      <vt:lpstr>Ключевые направления</vt:lpstr>
      <vt:lpstr>Применение высоковольтных выключателей в энергосистемах</vt:lpstr>
      <vt:lpstr>Роль высоковольтных выключателей на подстанциях</vt:lpstr>
      <vt:lpstr>Роль высоковольтных выключателей в ЛЭП</vt:lpstr>
      <vt:lpstr>Презентация PowerPoint</vt:lpstr>
      <vt:lpstr>Заключение: Роль высоковольтных выключателей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OF THINGS</dc:title>
  <dc:creator>Константин Половинко</dc:creator>
  <cp:lastModifiedBy>Ардрей Повный</cp:lastModifiedBy>
  <cp:revision>738</cp:revision>
  <dcterms:modified xsi:type="dcterms:W3CDTF">2025-03-13T17:18:38Z</dcterms:modified>
</cp:coreProperties>
</file>